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61" r:id="rId4"/>
    <p:sldId id="272" r:id="rId5"/>
    <p:sldId id="264" r:id="rId6"/>
    <p:sldId id="557" r:id="rId7"/>
    <p:sldId id="559" r:id="rId8"/>
    <p:sldId id="561" r:id="rId9"/>
    <p:sldId id="560" r:id="rId10"/>
    <p:sldId id="562" r:id="rId11"/>
    <p:sldId id="563" r:id="rId12"/>
    <p:sldId id="564" r:id="rId13"/>
    <p:sldId id="565" r:id="rId14"/>
    <p:sldId id="566" r:id="rId15"/>
    <p:sldId id="275" r:id="rId16"/>
    <p:sldId id="556" r:id="rId17"/>
    <p:sldId id="268" r:id="rId18"/>
    <p:sldId id="260" r:id="rId19"/>
    <p:sldId id="271" r:id="rId20"/>
    <p:sldId id="273" r:id="rId21"/>
    <p:sldId id="567" r:id="rId22"/>
    <p:sldId id="581" r:id="rId23"/>
    <p:sldId id="568" r:id="rId24"/>
    <p:sldId id="570" r:id="rId25"/>
    <p:sldId id="571" r:id="rId26"/>
    <p:sldId id="572" r:id="rId27"/>
    <p:sldId id="574" r:id="rId28"/>
    <p:sldId id="582" r:id="rId29"/>
    <p:sldId id="576" r:id="rId30"/>
    <p:sldId id="575" r:id="rId31"/>
    <p:sldId id="577" r:id="rId32"/>
    <p:sldId id="578" r:id="rId33"/>
    <p:sldId id="579" r:id="rId34"/>
    <p:sldId id="580" r:id="rId35"/>
    <p:sldId id="269" r:id="rId36"/>
    <p:sldId id="270" r:id="rId37"/>
    <p:sldId id="583" r:id="rId38"/>
    <p:sldId id="274" r:id="rId39"/>
    <p:sldId id="26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D86A50-0DC1-4BEC-87AE-B1CC3BA59B05}">
          <p14:sldIdLst>
            <p14:sldId id="256"/>
            <p14:sldId id="257"/>
            <p14:sldId id="261"/>
            <p14:sldId id="272"/>
            <p14:sldId id="264"/>
            <p14:sldId id="557"/>
            <p14:sldId id="559"/>
            <p14:sldId id="561"/>
            <p14:sldId id="560"/>
            <p14:sldId id="562"/>
            <p14:sldId id="563"/>
            <p14:sldId id="564"/>
            <p14:sldId id="565"/>
            <p14:sldId id="566"/>
            <p14:sldId id="275"/>
            <p14:sldId id="556"/>
            <p14:sldId id="268"/>
            <p14:sldId id="260"/>
            <p14:sldId id="271"/>
            <p14:sldId id="273"/>
            <p14:sldId id="567"/>
            <p14:sldId id="581"/>
            <p14:sldId id="568"/>
            <p14:sldId id="570"/>
            <p14:sldId id="571"/>
            <p14:sldId id="572"/>
            <p14:sldId id="574"/>
            <p14:sldId id="582"/>
            <p14:sldId id="576"/>
            <p14:sldId id="575"/>
            <p14:sldId id="577"/>
            <p14:sldId id="578"/>
            <p14:sldId id="579"/>
            <p14:sldId id="580"/>
            <p14:sldId id="269"/>
            <p14:sldId id="270"/>
            <p14:sldId id="583"/>
            <p14:sldId id="27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ill Hodghead" initials="BH" lastIdx="1" clrIdx="0">
    <p:extLst>
      <p:ext uri="{19B8F6BF-5375-455C-9EA6-DF929625EA0E}">
        <p15:presenceInfo xmlns:p15="http://schemas.microsoft.com/office/powerpoint/2012/main" userId="S-1-5-21-3660076871-3531853161-1913495300-1002" providerId="AD"/>
      </p:ext>
    </p:extLst>
  </p:cmAuthor>
  <p:cmAuthor id="2" name="Kimberly Walters" initials="KW" lastIdx="1" clrIdx="1">
    <p:extLst>
      <p:ext uri="{19B8F6BF-5375-455C-9EA6-DF929625EA0E}">
        <p15:presenceInfo xmlns:p15="http://schemas.microsoft.com/office/powerpoint/2012/main" userId="2f2ef8b94416cb48" providerId="Windows Live"/>
      </p:ext>
    </p:extLst>
  </p:cmAuthor>
  <p:cmAuthor id="3" name="Kimberly Walters" initials="KW [2]" lastIdx="0" clrIdx="2">
    <p:extLst>
      <p:ext uri="{19B8F6BF-5375-455C-9EA6-DF929625EA0E}">
        <p15:presenceInfo xmlns:p15="http://schemas.microsoft.com/office/powerpoint/2012/main" userId="Kimberly Walters" providerId="None"/>
      </p:ext>
    </p:extLst>
  </p:cmAuthor>
  <p:cmAuthor id="4" name="Lewis Daly" initials="LD" lastIdx="3" clrIdx="3">
    <p:extLst>
      <p:ext uri="{19B8F6BF-5375-455C-9EA6-DF929625EA0E}">
        <p15:presenceInfo xmlns:p15="http://schemas.microsoft.com/office/powerpoint/2012/main" userId="S::lewisd@crosslaketech.com::3fe7011c-6691-4e5c-a61d-2c66438cb5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3129"/>
    <a:srgbClr val="FAFDFF"/>
    <a:srgbClr val="EA2536"/>
    <a:srgbClr val="2D6486"/>
    <a:srgbClr val="689B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7" autoAdjust="0"/>
    <p:restoredTop sz="88747" autoAdjust="0"/>
  </p:normalViewPr>
  <p:slideViewPr>
    <p:cSldViewPr snapToGrid="0">
      <p:cViewPr>
        <p:scale>
          <a:sx n="125" d="100"/>
          <a:sy n="125" d="100"/>
        </p:scale>
        <p:origin x="10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676" y="45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  <p:cm authorId="4" dt="2019-09-10T16:47:38.735" idx="3">
    <p:pos x="2982" y="2150"/>
    <p:text>Do we want to leave this in?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30:29.176" idx="1">
    <p:pos x="5643" y="1239"/>
    <p:text>Add image, and shorten url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40:10.859" idx="2">
    <p:pos x="7539" y="627"/>
    <p:text>Finish this and add strikethroughs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9-09-09T00:40:10.859" idx="2">
    <p:pos x="7539" y="627"/>
    <p:text>Finish this and add strikethroughs</p:text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CA0D41-1E1B-400E-BDC4-281B0B2DB8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358CE9-7587-43C8-B51C-D1E74824751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EC844-B403-4259-BFD0-563F7F8F3816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E23CC-EF43-43E9-89A8-0BBDC14CF2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DEA41-59A5-4B49-901F-41ACEA7EDAA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94D7E-C8E4-4963-8CCF-EA120CF32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45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0T09:52:55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3313 384 24575,'-15'0'0,"-8"-5"0,-16 4 0,-7-8 0,-6 8 0,-7-8 0,-9 2 0,6 1 0,-19-10 0,19 13 0,-20-18 0,5 7 0,-6-4 0,6-4 0,3 4 0,-9-6 0,12 1 0,-19 4 0,5-3 0,13 13 0,-16-13 0,10 14 0,6-9 0,-17 5 0,27 1 0,-12 5 0,13-4 0,-4 4 0,4-5 0,-6 5 0,0-4 0,-8 8 0,6-8 0,7 9 0,-2-4 0,10 5 0,-14 0 0,1 0 0,7 0 0,-6 0 0,13 5 0,-5 0 0,13 5 0,1 0 0,-1 0 0,6 4 0,-7 11 0,12 1 0,-13 15 0,20-11 0,-19 11 0,20-6 0,-10 7 0,6-6 0,5-3 0,6-5 0,6-2 0,8-8 0,1 6 0,4-10 0,0 11 0,7-8 0,8 10 0,13-4 0,3 12 0,9-3 0,-9 7 0,10-2 0,-6-2 0,7 6 0,3-10 0,-3 5 0,4-5 0,0-1 0,-5-4 0,3-2 0,-1-5 0,9 7 0,-6-9 0,25 4 0,-28-12 0,28 3 0,-24-3 0,11 2 0,-6-5 0,-8 2 0,7-2 0,-12-1 0,5 4 0,8-3 0,0 0 0,8 3 0,4-3 0,10 5 0,-10 0 0,-8-4 0,0-1 0,5 5 0,-8-4 0,0-2 0,16 1 0,23 5 0,-14-5 0,20 7 0,-27-7 0,12 5 0,-16-10 0,15 10 0,-17-5 0,-13-3 0,1 0 0,14 7 0,32-4 0,-23 1 0,-1 3 0,7-9 0,-8 4 0,1-1 0,6-2 0,2 2 0,3-4 0,12-5-567,-26 4 567,-20-5 0,-1 0 0,9 4-44,36-4 44,-27 6 0,5-5 0,-1 4 0,1-9 0,-7 9 0,15-5 0,-5 1 0,-8 3 0,12-3 0,-21 5 0,15-5 0,-5 4 0,6-9 0,-20 8 0,1-3 0,-19 5 0,15-5 565,13-2-565,3-4 0,13-6 46,-25 5-46,1-4 0,-7 0 0,-9 1 0,9-6 0,4-7 0,-11 2 0,1-2 0,-18 5 0,-11 7 0,-3 0 0,-2 0 0,-2-5 0,-5 4 0,0-9 0,-4 5 0,-8-6 0,-12-5 0,-6 2 0,-13-9 0,-2 7 0,-1-3 0,-11-2 0,11 9 0,-15 1 0,-13 12 0,-7-7-365,27 14 0,0 0 365,-36-15 0,-6 11-165,16 1 165,3-1 0,5 1 0,2 0 0,-17 5 0,-3-11-466,-8 14 466,2-13 0,8 9 0,0-5 0,-7 0 0,5 0 0,2 0 0,-6 0 0,4 0 0,35 5 0,0 1 0,-1 2 0,2 1 0,-45-8 0,45 7 0,0 1 0,-44-4 0,0-4 0,44 7 0,0 1 0,-36-4 0,9 1 0,-12 1 0,9-2 0,-14-6 0,44 7 0,0-1 0,-36-5 0,37 6 0,-2 0 0,-43-7 0,22 4 0,-4 0 0,16 1 0,-2 1 141,-33 0 0,5 1 1,16 0-1,-7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0T09:55:38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4946 502 24575,'-30'0'0,"-19"-10"0,-1 3 0,-37-17 0,4-1-682,32 15 1,-2-1 681,-7-9 0,0 2 0,7 9 0,2 2 20,-1-6 0,1 1-20,-41 0 0,-1-1 0,7 7 0,36 2 0,0 2 0,-44 2 0,43 0 0,0 0 0,0 0 0,0 0 0,-1 0 0,2 0 0,-24 0 0,-13 0 0,23 0 0,-20 0 0,14 0 0,-2 0 0,-13 0 0,4 0 0,-12 0 0,3 6 0,-6 1-603,40-1 1,-1 1 602,-4 0 0,0 0 0,0-1 0,1 1 0,-2 0 0,2 0-286,-30 5 286,36-8 0,2-1 0,-20 1 0,14-3 0,-2-2 0,-39 1 0,43 0 0,0 0 0,-37 0 0,1 0 0,-2 0 66,39 3 0,-1 0-66,3-2 0,1 0 0,-36 5-141,-9-6 141,25 5 0,-12-3 1185,9 3-1185,14-5 305,3 0-305,12 0 865,1 4-865,7 1 468,-1 5-468,1 0 0,-1-1 0,0 5 0,1 1 0,4 8 0,5 1 0,7 3 0,8 0 0,1 5 0,8 7 0,0 1 0,5 10 0,0-4 0,0 6 0,5 15 0,11-16 0,15 30 0,1-40 0,21 29 0,-14-26 0,11 7 0,-1-1 0,1-7 0,-1-5 0,4 0 0,-6-7 0,5 0 0,7-4 0,9 6 0,1-10 0,13 1 0,-6-2-702,16-8 702,-41-5 0,1 0 0,-1-3 0,2 0 0,35 5 0,-2-2 0,10 0 0,-17 0 0,2-1 0,-26-7 0,-2 0 0,1 4 0,2 1 0,9-5 0,0-1 0,-13 3 0,-1 0 0,0-3 0,0 0 0,0 0 0,0 0 0,4 0 0,0 0 0,1 0 0,1 0 0,3 0 0,1 0 0,0 1 0,0-2-610,4-5 1,1-1 609,1 3 0,0-1 0,0-5 0,0-1 0,4 3 0,-1 2 0,-8-1 0,1 0 0,7 0 0,1 0 0,-9 0 0,0 0 0,4 0 0,0 0 0,-9 0 0,-1 1-779,39-2 779,-31 2 0,-1 0 0,31-7 0,-29 6 0,0-2 0,29-14 0,-44 13 0,0 0 0,44-15 0,-43 10 0,0-1 0,43-16-277,-16-3 277,-5 1 0,-10-5 0,6-3 0,-9-9 0,-3-2 0,-18-1 620,-7 0-620,-6 2 1191,-10-7-1191,0-1 847,-10-8-847,-1 1 319,-5 0-319,0 0 0,0-1 0,-10 8 0,-21-24 0,0 26 0,-1 13 0,-2 2 0,-12-3 0,-24-6 0,-6 17-738,-11 4 738,33 15 0,-3 1-562,-3 3 0,-2 3 562,-4-2 0,-2 2 0,-9 4 0,0 2 0,7-1 0,4 1 0,-22 3 0,34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10T09:55:40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4613 113 24575,'-45'0'0,"-4"0"0,-34 0 0,-4 0-947,37 0 1,-2 0 946,-8 0 0,-1 0 0,4 0 0,-1 0 0,-8 0 0,0 0 0,4 0 0,2 0 0,3 0 0,1 0 0,-5 0 0,2 0 0,6 0 0,1 0 0,-8 0 0,0 0 0,3 0 0,1 0 0,-1 0 0,0 0 0,-2 0 0,-2 0 0,0 0 0,0 0 0,-1 0 0,-1 0 0,-7 0 0,-1 0 0,8 0 0,1 0 0,1 0 0,0 0 0,4 0 0,2 0 0,4 0 0,0 0-21,0 0 1,0 0 20,0 0 0,0 0 0,0 0 0,-1 0 0,1 0 0,0 0 0,-43 0 0,-6 0 0,20 0 0,12 0 0,-2 0-599,-20 0 599,29 0 0,-2 0 0,-3 0 0,2 0 0,12 0 0,-2 0 0,-23 0 0,2 0 0,-16 0-183,37 5 1,2 1 182,-12 2 873,-19 15-873,22-7 485,3 6-485,10 3 1123,8 0-1123,5 5 417,11-2-417,2-1 0,7 5 0,2 1 0,3 6 0,5 5 0,1 2 0,4 13 0,0 1 0,0 7 0,0 0 0,0 0 0,0 1 0,0 6 0,0-11 0,5 9 0,5-18 0,11 0 0,6-8 0,9-4 0,1-5 0,4-1 0,1-5 0,4 0 0,2 0 0,10-3 0,13 11 0,-14-19 0,-9 3 0,2 1 0,10-3 0,-11-3 0,1 1 0,26 4 0,16-4-753,2-2 753,-44-10 0,2-1 0,3 1 0,1-1 0,-4 1 0,0-1 0,8-2 0,0-1 0,-9 3 0,3 0 0,28-5 0,1-1 0,-25 3 0,0 0 0,24-3 0,1 0 0,-25 0 0,-3 0 0,6 0 0,0 0 0,1 0 0,-2 0 0,31 0 0,-34 0 0,0 0 0,-1 0 0,-1 0 0,41 0 0,-24 0 0,-1 0 0,14 0 0,-25 0 0,0 0 0,20 0 0,-22 0 0,-1 0 0,27 0 0,-24-3 0,1 0 0,-10 0 0,0-1 0,4-2 0,1-1 0,-4 0 0,0 1 0,12-1 0,2 0 0,-9 1 0,1-1 0,8-3 0,-1 0 0,-2-1 0,-4 0 0,32-8 0,-42 7 0,-1 0 0,22-6-93,6-5 93,-1-6 0,-15 2 0,-1-6 0,-7 2 0,-5-5 0,0 4 749,-10-9-749,-3 10 97,-8-8-97,-3 4 0,-3-3 0,-5-1 0,-2 1 0,-3-7 0,-4 5 0,-2-4 0,-4 5 0,0-6 0,0 5 0,0-4 0,0-1 0,-4-1 0,-2-6 0,-5-7 0,-4 5 0,-2-4 0,1 5 0,-9 6 0,-4-11 0,-3 19 0,-12-8 0,8 17 0,-10-2 0,-1 6 0,-1-5 0,-3 5 0,10 0 0,-10-4 0,11 10 0,-4-5 0,-1 10 0,-15-6 0,-10 14 0,-22-4 0,40 11 0,2 0 0,-9 0 0,5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B9112-6334-4C47-BDF4-4FB440EF682C}" type="datetimeFigureOut">
              <a:rPr lang="en-US" smtClean="0"/>
              <a:t>9/8/19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32108-BA24-4753-9E64-012C55229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04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32108-BA24-4753-9E64-012C552299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3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32108-BA24-4753-9E64-012C5522999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692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432108-BA24-4753-9E64-012C5522999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51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4EBB44-976D-CD41-B3B9-451C72C4EF95}"/>
              </a:ext>
            </a:extLst>
          </p:cNvPr>
          <p:cNvSpPr/>
          <p:nvPr userDrawn="1"/>
        </p:nvSpPr>
        <p:spPr>
          <a:xfrm>
            <a:off x="822960" y="0"/>
            <a:ext cx="2396931" cy="2396931"/>
          </a:xfrm>
          <a:prstGeom prst="rect">
            <a:avLst/>
          </a:prstGeom>
          <a:gradFill>
            <a:gsLst>
              <a:gs pos="100000">
                <a:srgbClr val="2D6486"/>
              </a:gs>
              <a:gs pos="0">
                <a:srgbClr val="689BA9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D62E5-CC51-774A-93E7-5A1A656AE5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52" y="1551625"/>
            <a:ext cx="1942545" cy="516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EC25C-FDA2-744F-8576-3E74EA29313F}"/>
              </a:ext>
            </a:extLst>
          </p:cNvPr>
          <p:cNvSpPr txBox="1"/>
          <p:nvPr userDrawn="1"/>
        </p:nvSpPr>
        <p:spPr>
          <a:xfrm>
            <a:off x="822960" y="3030111"/>
            <a:ext cx="8839655" cy="17574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8000" b="0" i="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Arial" panose="020B0604020202020204" pitchFamily="34" charset="0"/>
              </a:rPr>
              <a:t>PI-7 Summary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4BAD6-169D-B345-ABB0-90DB3B0165EA}"/>
              </a:ext>
            </a:extLst>
          </p:cNvPr>
          <p:cNvSpPr txBox="1"/>
          <p:nvPr userDrawn="1"/>
        </p:nvSpPr>
        <p:spPr>
          <a:xfrm>
            <a:off x="822960" y="4211419"/>
            <a:ext cx="6842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Lewis Daly - Crosslake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11E6C4-734A-2B48-A8B7-BE110B9B3BD5}"/>
              </a:ext>
            </a:extLst>
          </p:cNvPr>
          <p:cNvSpPr txBox="1"/>
          <p:nvPr userDrawn="1"/>
        </p:nvSpPr>
        <p:spPr>
          <a:xfrm>
            <a:off x="822960" y="5968821"/>
            <a:ext cx="5739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Abidjan, September 10, 2019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5F570-82A3-8347-A282-A64B4ED8CD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47" y="74208"/>
            <a:ext cx="1508247" cy="150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14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576" userDrawn="1">
          <p15:clr>
            <a:srgbClr val="FBAE40"/>
          </p15:clr>
        </p15:guide>
        <p15:guide id="4" pos="5472">
          <p15:clr>
            <a:srgbClr val="FBAE40"/>
          </p15:clr>
        </p15:guide>
        <p15:guide id="5" orient="horz" pos="30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5745" y="6374407"/>
            <a:ext cx="416655" cy="2051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333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585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DC0A7-48EC-4115-B6F3-AC23339CE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AEF46-DF55-6D42-AD48-6025592E8410}" type="datetime5">
              <a:rPr lang="en-AU" smtClean="0"/>
              <a:t>9-Sep-19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8981-C1BF-421F-A780-BD4A7F010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59D35-B92D-46B5-B48B-919AF5DB2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0A69-730A-4526-89AF-60C67E6DF8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17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C692A-62F3-8E45-AE24-F4B28DA21A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18F7BC-DD6C-5C4A-A5DE-455A102457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9B1067-8BBD-574F-8B10-470C3EC11110}"/>
              </a:ext>
            </a:extLst>
          </p:cNvPr>
          <p:cNvSpPr/>
          <p:nvPr userDrawn="1"/>
        </p:nvSpPr>
        <p:spPr>
          <a:xfrm>
            <a:off x="-4491" y="382278"/>
            <a:ext cx="204866" cy="409731"/>
          </a:xfrm>
          <a:prstGeom prst="rect">
            <a:avLst/>
          </a:prstGeom>
          <a:gradFill flip="none" rotWithShape="1">
            <a:gsLst>
              <a:gs pos="0">
                <a:srgbClr val="2D6486"/>
              </a:gs>
              <a:gs pos="100000">
                <a:srgbClr val="689BA9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0CEF86B-43C3-E44F-90E7-BE879378CF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513" y="1201101"/>
            <a:ext cx="10972800" cy="2873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 b="0" i="0" baseline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1867" b="0" dirty="0"/>
              <a:t>This is a bulleted list option.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FB1FC2-6EF1-3948-9E5D-0F14F5ADEF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6425" y="1762125"/>
            <a:ext cx="8402638" cy="1666418"/>
          </a:xfrm>
        </p:spPr>
        <p:txBody>
          <a:bodyPr/>
          <a:lstStyle>
            <a:lvl1pPr>
              <a:buClr>
                <a:srgbClr val="2D6486"/>
              </a:buCl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buClr>
                <a:srgbClr val="2D6486"/>
              </a:buCl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buClr>
                <a:srgbClr val="2D6486"/>
              </a:buCl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buClr>
                <a:srgbClr val="2D6486"/>
              </a:buCl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buClr>
                <a:srgbClr val="2D6486"/>
              </a:buCl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281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292CE77-833F-BD49-A1F7-18119A5974FA}"/>
              </a:ext>
            </a:extLst>
          </p:cNvPr>
          <p:cNvSpPr/>
          <p:nvPr userDrawn="1"/>
        </p:nvSpPr>
        <p:spPr>
          <a:xfrm>
            <a:off x="-4491" y="382278"/>
            <a:ext cx="204866" cy="409731"/>
          </a:xfrm>
          <a:prstGeom prst="rect">
            <a:avLst/>
          </a:prstGeom>
          <a:gradFill flip="none" rotWithShape="1">
            <a:gsLst>
              <a:gs pos="0">
                <a:srgbClr val="2D6486"/>
              </a:gs>
              <a:gs pos="100000">
                <a:srgbClr val="689BA9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6513" y="1201101"/>
            <a:ext cx="10972800" cy="2873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 b="0" i="0" baseline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1867" b="0" dirty="0"/>
              <a:t>This is a single-column text-only slide option.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04735" y="381001"/>
            <a:ext cx="11174579" cy="410369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5745" y="6374407"/>
            <a:ext cx="416655" cy="2051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333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88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09A2D10-EE36-2D4B-A5AF-6C68EDA12164}"/>
              </a:ext>
            </a:extLst>
          </p:cNvPr>
          <p:cNvSpPr/>
          <p:nvPr userDrawn="1"/>
        </p:nvSpPr>
        <p:spPr>
          <a:xfrm>
            <a:off x="-4491" y="382278"/>
            <a:ext cx="204866" cy="409731"/>
          </a:xfrm>
          <a:prstGeom prst="rect">
            <a:avLst/>
          </a:prstGeom>
          <a:gradFill flip="none" rotWithShape="1">
            <a:gsLst>
              <a:gs pos="0">
                <a:srgbClr val="2D6486"/>
              </a:gs>
              <a:gs pos="100000">
                <a:srgbClr val="689BA9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06513" y="1201100"/>
            <a:ext cx="5221081" cy="4476368"/>
          </a:xfrm>
          <a:prstGeom prst="rect">
            <a:avLst/>
          </a:prstGeom>
        </p:spPr>
        <p:txBody>
          <a:bodyPr numCol="2" spcCol="45720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>
                <a:solidFill>
                  <a:schemeClr val="tx1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1867" b="0" dirty="0"/>
              <a:t>This is a two-column text-only slide option.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404735" y="381001"/>
            <a:ext cx="11174579" cy="410369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5745" y="6374407"/>
            <a:ext cx="416655" cy="2051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333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9A852414-2558-1F46-9145-1644F490B2A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52991" y="1201098"/>
            <a:ext cx="5221081" cy="4476369"/>
          </a:xfrm>
          <a:prstGeom prst="rect">
            <a:avLst/>
          </a:prstGeom>
        </p:spPr>
        <p:txBody>
          <a:bodyPr numCol="2" spcCol="45720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>
                <a:solidFill>
                  <a:schemeClr val="tx1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1867" b="0" dirty="0"/>
              <a:t>This is a two-column text-only slide option.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17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55F02-E735-9C45-BC9C-AEDA1CFD7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5F2FAD-69CD-8F43-B117-305C347369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68F8C0-22F2-9E41-95B3-C57CEE2B7B73}"/>
              </a:ext>
            </a:extLst>
          </p:cNvPr>
          <p:cNvSpPr/>
          <p:nvPr userDrawn="1"/>
        </p:nvSpPr>
        <p:spPr>
          <a:xfrm>
            <a:off x="-4491" y="382278"/>
            <a:ext cx="204866" cy="409731"/>
          </a:xfrm>
          <a:prstGeom prst="rect">
            <a:avLst/>
          </a:prstGeom>
          <a:gradFill flip="none" rotWithShape="1">
            <a:gsLst>
              <a:gs pos="0">
                <a:srgbClr val="2D6486"/>
              </a:gs>
              <a:gs pos="100000">
                <a:srgbClr val="689BA9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ED1CE2E-6890-A244-B70D-0B9C53C4DA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4735" y="1201099"/>
            <a:ext cx="3912622" cy="4476368"/>
          </a:xfrm>
          <a:prstGeom prst="rect">
            <a:avLst/>
          </a:prstGeom>
        </p:spPr>
        <p:txBody>
          <a:bodyPr numCol="2" spcCol="457200"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>
                <a:solidFill>
                  <a:schemeClr val="tx1"/>
                </a:solidFill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1867" b="0" dirty="0"/>
              <a:t>This is a two-column text and image slide option. 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BBE7344-4BD8-BE44-9BE8-9D24ECCC00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3332" y="1201098"/>
            <a:ext cx="6339067" cy="447636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990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-Column with imag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56F92-0390-8A49-9FE3-4012DBA4E6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987787-746B-FC48-B1B7-18B6282A03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243154-12CF-254B-BB98-69555B86F5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3D0B4B-3AFD-E34C-9DDA-02276430DFD0}"/>
              </a:ext>
            </a:extLst>
          </p:cNvPr>
          <p:cNvSpPr/>
          <p:nvPr userDrawn="1"/>
        </p:nvSpPr>
        <p:spPr>
          <a:xfrm>
            <a:off x="-4491" y="382278"/>
            <a:ext cx="204866" cy="409731"/>
          </a:xfrm>
          <a:prstGeom prst="rect">
            <a:avLst/>
          </a:prstGeom>
          <a:gradFill flip="none" rotWithShape="1">
            <a:gsLst>
              <a:gs pos="0">
                <a:srgbClr val="2D6486"/>
              </a:gs>
              <a:gs pos="100000">
                <a:srgbClr val="689BA9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1032F6D-CD1C-CC4C-9063-9D7D5F7A70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513" y="1201101"/>
            <a:ext cx="10972800" cy="287323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 b="0" i="0" baseline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1867" b="0" dirty="0"/>
              <a:t>This is a single-column slide option with a background image </a:t>
            </a:r>
          </a:p>
        </p:txBody>
      </p:sp>
    </p:spTree>
    <p:extLst>
      <p:ext uri="{BB962C8B-B14F-4D97-AF65-F5344CB8AC3E}">
        <p14:creationId xmlns:p14="http://schemas.microsoft.com/office/powerpoint/2010/main" val="14930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DE981A-5985-3F48-998E-10AC3E51BB2B}"/>
              </a:ext>
            </a:extLst>
          </p:cNvPr>
          <p:cNvSpPr/>
          <p:nvPr userDrawn="1"/>
        </p:nvSpPr>
        <p:spPr>
          <a:xfrm>
            <a:off x="0" y="2954311"/>
            <a:ext cx="255102" cy="949376"/>
          </a:xfrm>
          <a:prstGeom prst="rect">
            <a:avLst/>
          </a:prstGeom>
          <a:gradFill flip="none" rotWithShape="1">
            <a:gsLst>
              <a:gs pos="0">
                <a:srgbClr val="2D6486"/>
              </a:gs>
              <a:gs pos="100000">
                <a:srgbClr val="689BA9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930402"/>
            <a:ext cx="10972800" cy="997196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7200" b="0" i="0">
                <a:solidFill>
                  <a:schemeClr val="bg1">
                    <a:lumMod val="9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DIVIDER SLIDE</a:t>
            </a:r>
          </a:p>
        </p:txBody>
      </p:sp>
    </p:spTree>
    <p:extLst>
      <p:ext uri="{BB962C8B-B14F-4D97-AF65-F5344CB8AC3E}">
        <p14:creationId xmlns:p14="http://schemas.microsoft.com/office/powerpoint/2010/main" val="61765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with imag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E0B90-4447-D442-9015-075D8E39DC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55614B9-ACF7-3247-80B6-678684577C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431804"/>
            <a:ext cx="10972800" cy="1994392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7200"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DIVIDER SLIDE FULL IMAGE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5C91AC-2042-A54A-AFAD-8C06E9AE8C0A}"/>
              </a:ext>
            </a:extLst>
          </p:cNvPr>
          <p:cNvSpPr/>
          <p:nvPr userDrawn="1"/>
        </p:nvSpPr>
        <p:spPr>
          <a:xfrm>
            <a:off x="0" y="2954311"/>
            <a:ext cx="255102" cy="949376"/>
          </a:xfrm>
          <a:prstGeom prst="rect">
            <a:avLst/>
          </a:prstGeom>
          <a:gradFill flip="none" rotWithShape="1">
            <a:gsLst>
              <a:gs pos="0">
                <a:srgbClr val="2D6486"/>
              </a:gs>
              <a:gs pos="100000">
                <a:srgbClr val="689BA9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6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E9C741-8C55-7442-803F-5E2ECA8A75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6843897-E3FA-EC42-8BA8-E680AF6E0F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2971952"/>
            <a:ext cx="10972800" cy="914096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600" b="0" i="0">
                <a:solidFill>
                  <a:srgbClr val="2D6486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HEADER SLIDE TITLE</a:t>
            </a:r>
          </a:p>
        </p:txBody>
      </p:sp>
    </p:spTree>
    <p:extLst>
      <p:ext uri="{BB962C8B-B14F-4D97-AF65-F5344CB8AC3E}">
        <p14:creationId xmlns:p14="http://schemas.microsoft.com/office/powerpoint/2010/main" val="3305980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2376C5-6593-D445-8612-2BCDB83EE4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4" y="6333351"/>
            <a:ext cx="1224152" cy="32603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4734" y="381640"/>
            <a:ext cx="11177665" cy="41036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10972800" cy="172765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65745" y="6374407"/>
            <a:ext cx="416655" cy="20518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333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/>
          <p:cNvCxnSpPr>
            <a:cxnSpLocks/>
          </p:cNvCxnSpPr>
          <p:nvPr userDrawn="1"/>
        </p:nvCxnSpPr>
        <p:spPr>
          <a:xfrm>
            <a:off x="1404351" y="6496368"/>
            <a:ext cx="8761231" cy="0"/>
          </a:xfrm>
          <a:prstGeom prst="line">
            <a:avLst/>
          </a:prstGeom>
          <a:ln w="9525">
            <a:solidFill>
              <a:srgbClr val="689BA9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BFE1E76-13B7-1A4D-8970-276C0B344D4E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42" y="5950823"/>
            <a:ext cx="1023644" cy="10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5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05" r:id="rId2"/>
    <p:sldLayoutId id="2147483662" r:id="rId3"/>
    <p:sldLayoutId id="2147483663" r:id="rId4"/>
    <p:sldLayoutId id="2147483704" r:id="rId5"/>
    <p:sldLayoutId id="2147483706" r:id="rId6"/>
    <p:sldLayoutId id="2147483664" r:id="rId7"/>
    <p:sldLayoutId id="2147483703" r:id="rId8"/>
    <p:sldLayoutId id="2147483707" r:id="rId9"/>
    <p:sldLayoutId id="2147483708" r:id="rId10"/>
    <p:sldLayoutId id="2147483709" r:id="rId11"/>
  </p:sldLayoutIdLst>
  <p:hf hdr="0" ftr="0" dt="0"/>
  <p:txStyles>
    <p:titleStyle>
      <a:lvl1pPr algn="l" defTabSz="609585" rtl="0" eaLnBrk="1" latinLnBrk="0" hangingPunct="1">
        <a:spcBef>
          <a:spcPct val="0"/>
        </a:spcBef>
        <a:buNone/>
        <a:defRPr sz="2667" b="1" kern="1200" baseline="0">
          <a:solidFill>
            <a:srgbClr val="2D6486"/>
          </a:solidFill>
          <a:latin typeface="Arial"/>
          <a:ea typeface="+mj-ea"/>
          <a:cs typeface="Arial"/>
        </a:defRPr>
      </a:lvl1pPr>
    </p:titleStyle>
    <p:bodyStyle>
      <a:lvl1pPr marL="228594" indent="-228594" algn="l" defTabSz="609585" rtl="0" eaLnBrk="1" latinLnBrk="0" hangingPunct="1">
        <a:spcBef>
          <a:spcPct val="20000"/>
        </a:spcBef>
        <a:buClr>
          <a:schemeClr val="accent2"/>
        </a:buClr>
        <a:buFont typeface="Arial" charset="0"/>
        <a:buChar char="•"/>
        <a:tabLst/>
        <a:defRPr sz="1867" kern="1200">
          <a:solidFill>
            <a:schemeClr val="tx1"/>
          </a:solidFill>
          <a:latin typeface="Arial"/>
          <a:ea typeface="+mn-ea"/>
          <a:cs typeface="Arial"/>
        </a:defRPr>
      </a:lvl1pPr>
      <a:lvl2pPr marL="615935" indent="-247644" algn="l" defTabSz="609585" rtl="0" eaLnBrk="1" latinLnBrk="0" hangingPunct="1">
        <a:spcBef>
          <a:spcPct val="20000"/>
        </a:spcBef>
        <a:buClr>
          <a:schemeClr val="accent2"/>
        </a:buClr>
        <a:buFont typeface="Arial" charset="0"/>
        <a:buChar char="•"/>
        <a:tabLst/>
        <a:defRPr sz="1867" kern="1200">
          <a:solidFill>
            <a:schemeClr val="tx1"/>
          </a:solidFill>
          <a:latin typeface="Arial"/>
          <a:ea typeface="+mn-ea"/>
          <a:cs typeface="Arial"/>
        </a:defRPr>
      </a:lvl2pPr>
      <a:lvl3pPr marL="1075240" indent="-220128" algn="l" defTabSz="609585" rtl="0" eaLnBrk="1" latinLnBrk="0" hangingPunct="1">
        <a:spcBef>
          <a:spcPct val="20000"/>
        </a:spcBef>
        <a:buClr>
          <a:schemeClr val="accent2"/>
        </a:buClr>
        <a:buFont typeface="Arial" charset="0"/>
        <a:buChar char="•"/>
        <a:tabLst/>
        <a:defRPr sz="1867" kern="1200">
          <a:solidFill>
            <a:schemeClr val="tx1"/>
          </a:solidFill>
          <a:latin typeface="Arial"/>
          <a:ea typeface="+mn-ea"/>
          <a:cs typeface="Arial"/>
        </a:defRPr>
      </a:lvl3pPr>
      <a:lvl4pPr marL="1532428" indent="-228594" algn="l" defTabSz="609585" rtl="0" eaLnBrk="1" latinLnBrk="0" hangingPunct="1">
        <a:spcBef>
          <a:spcPct val="20000"/>
        </a:spcBef>
        <a:buClr>
          <a:schemeClr val="accent2"/>
        </a:buClr>
        <a:buFont typeface="Arial" charset="0"/>
        <a:buChar char="•"/>
        <a:tabLst/>
        <a:defRPr sz="1867" kern="1200">
          <a:solidFill>
            <a:schemeClr val="tx1"/>
          </a:solidFill>
          <a:latin typeface="Arial"/>
          <a:ea typeface="+mn-ea"/>
          <a:cs typeface="Arial"/>
        </a:defRPr>
      </a:lvl4pPr>
      <a:lvl5pPr marL="1981150" indent="-268811" algn="l" defTabSz="609585" rtl="0" eaLnBrk="1" latinLnBrk="0" hangingPunct="1">
        <a:spcBef>
          <a:spcPct val="20000"/>
        </a:spcBef>
        <a:buClr>
          <a:schemeClr val="accent2"/>
        </a:buClr>
        <a:buFont typeface="Arial" charset="0"/>
        <a:buChar char="•"/>
        <a:tabLst/>
        <a:defRPr sz="18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orient="horz" pos="3060">
          <p15:clr>
            <a:srgbClr val="F26B43"/>
          </p15:clr>
        </p15:guide>
        <p15:guide id="6" orient="horz" pos="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customXml" Target="../ink/ink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eraisian-alchemist.deviantart.com/art/Object-Illustration-Beachball-157613114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jaloop/documentation/blob/master/discussions/workbench.md" TargetMode="External"/><Relationship Id="rId2" Type="http://schemas.openxmlformats.org/officeDocument/2006/relationships/hyperlink" Target="https://bit.ly/2mauhB5" TargetMode="Externa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comments" Target="../comments/comment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customXml" Target="../ink/ink3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eraisian-alchemist.deviantart.com/art/Object-Illustration-Beachball-157613114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lewisd@crosslaketech.com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ojaloop/license-scanner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jaloop/license-scanner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rosslakeOrb-BlackText">
            <a:extLst>
              <a:ext uri="{FF2B5EF4-FFF2-40B4-BE49-F238E27FC236}">
                <a16:creationId xmlns:a16="http://schemas.microsoft.com/office/drawing/2014/main" id="{92ED01A7-23B2-8448-97AF-A8D7706C59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427" y="6011654"/>
            <a:ext cx="2055552" cy="350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9393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5805E-AB9E-FF42-9ECF-5257E1FF5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8B44BB-40D2-C444-BE6B-81C66ABDF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0A69-730A-4526-89AF-60C67E6DF85E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F2FF38-62FA-B144-903C-2EDCFD76C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780" y="745259"/>
            <a:ext cx="4691240" cy="5611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7AE8D-EDD3-044D-8942-2776FC5FE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94" y="802323"/>
            <a:ext cx="3580029" cy="5482098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2AE50DA8-6786-CA43-A042-CB89F27C2E12}"/>
              </a:ext>
            </a:extLst>
          </p:cNvPr>
          <p:cNvSpPr txBox="1">
            <a:spLocks/>
          </p:cNvSpPr>
          <p:nvPr/>
        </p:nvSpPr>
        <p:spPr>
          <a:xfrm>
            <a:off x="2668070" y="266006"/>
            <a:ext cx="2361131" cy="5363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2F4A"/>
                </a:solidFill>
                <a:latin typeface="Baskerville SemiBold" panose="02020502070401020303" pitchFamily="18" charset="0"/>
                <a:ea typeface="Baskerville SemiBold" panose="02020502070401020303" pitchFamily="18" charset="0"/>
                <a:cs typeface="+mj-cs"/>
              </a:defRPr>
            </a:lvl1pPr>
          </a:lstStyle>
          <a:p>
            <a:pPr algn="ctr"/>
            <a:r>
              <a:rPr lang="en-US" sz="2400" dirty="0"/>
              <a:t>During PR: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D1A4FDB-CE40-724A-9741-B867DDED95DB}"/>
              </a:ext>
            </a:extLst>
          </p:cNvPr>
          <p:cNvSpPr txBox="1">
            <a:spLocks/>
          </p:cNvSpPr>
          <p:nvPr/>
        </p:nvSpPr>
        <p:spPr>
          <a:xfrm>
            <a:off x="7988531" y="266005"/>
            <a:ext cx="2820787" cy="5363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2F4A"/>
                </a:solidFill>
                <a:latin typeface="Baskerville SemiBold" panose="02020502070401020303" pitchFamily="18" charset="0"/>
                <a:ea typeface="Baskerville SemiBold" panose="02020502070401020303" pitchFamily="18" charset="0"/>
                <a:cs typeface="+mj-cs"/>
              </a:defRPr>
            </a:lvl1pPr>
          </a:lstStyle>
          <a:p>
            <a:pPr algn="ctr"/>
            <a:r>
              <a:rPr lang="en-US" sz="2400" dirty="0"/>
              <a:t>During Release:</a:t>
            </a:r>
          </a:p>
        </p:txBody>
      </p:sp>
    </p:spTree>
    <p:extLst>
      <p:ext uri="{BB962C8B-B14F-4D97-AF65-F5344CB8AC3E}">
        <p14:creationId xmlns:p14="http://schemas.microsoft.com/office/powerpoint/2010/main" val="372925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3A9A4-6E31-F64B-90F4-F3DCE4BCA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363288"/>
            <a:ext cx="10972800" cy="4993062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Specify a list of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projects (must contain a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package.json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in the root directory)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" pitchFamily="2" charset="0"/>
              </a:rPr>
              <a:t>$&gt; make run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Produces a complied .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xlsx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file with a summary of licenses.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Red is a disallowed license, Yellow is a warning that the license was manually allowed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ourier" pitchFamily="2" charset="0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Courier" pitchFamily="2" charset="0"/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48009-10B9-8E4B-8776-E992D4834CB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2AACA5-9B98-274E-8DF2-0EC23EF46A88}" type="datetime5">
              <a:rPr lang="en-AU" smtClean="0"/>
              <a:pPr/>
              <a:t>9-Sep-19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0DC01F5-D366-CE4A-8B46-F234EDE5714E}"/>
              </a:ext>
            </a:extLst>
          </p:cNvPr>
          <p:cNvSpPr txBox="1">
            <a:spLocks/>
          </p:cNvSpPr>
          <p:nvPr/>
        </p:nvSpPr>
        <p:spPr>
          <a:xfrm>
            <a:off x="404735" y="381001"/>
            <a:ext cx="11174579" cy="41036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667" b="1" i="0" kern="1200" baseline="0">
                <a:solidFill>
                  <a:srgbClr val="2D648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License-Scanning</a:t>
            </a:r>
          </a:p>
        </p:txBody>
      </p:sp>
    </p:spTree>
    <p:extLst>
      <p:ext uri="{BB962C8B-B14F-4D97-AF65-F5344CB8AC3E}">
        <p14:creationId xmlns:p14="http://schemas.microsoft.com/office/powerpoint/2010/main" val="168989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BC905E-618D-5742-BD7F-936E65FE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3789C2-B01A-974B-9E76-0044FE9F9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90A69-730A-4526-89AF-60C67E6DF85E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3288F-093A-3543-99B0-2BE8B3197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74" y="1471352"/>
            <a:ext cx="11300227" cy="4232698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9E6C685-AC02-5942-98E6-01B10BF00726}"/>
              </a:ext>
            </a:extLst>
          </p:cNvPr>
          <p:cNvSpPr txBox="1">
            <a:spLocks/>
          </p:cNvSpPr>
          <p:nvPr/>
        </p:nvSpPr>
        <p:spPr>
          <a:xfrm>
            <a:off x="3441274" y="739832"/>
            <a:ext cx="5419825" cy="5363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02F4A"/>
                </a:solidFill>
                <a:latin typeface="Baskerville SemiBold" panose="02020502070401020303" pitchFamily="18" charset="0"/>
                <a:ea typeface="Baskerville SemiBold" panose="02020502070401020303" pitchFamily="18" charset="0"/>
                <a:cs typeface="+mj-cs"/>
              </a:defRPr>
            </a:lvl1pPr>
          </a:lstStyle>
          <a:p>
            <a:pPr algn="ctr"/>
            <a:r>
              <a:rPr lang="en-US" sz="2400" dirty="0"/>
              <a:t>Example License Scan Summary</a:t>
            </a:r>
          </a:p>
        </p:txBody>
      </p:sp>
    </p:spTree>
    <p:extLst>
      <p:ext uri="{BB962C8B-B14F-4D97-AF65-F5344CB8AC3E}">
        <p14:creationId xmlns:p14="http://schemas.microsoft.com/office/powerpoint/2010/main" val="308763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3A9A4-6E31-F64B-90F4-F3DCE4BCA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355183"/>
            <a:ext cx="10972800" cy="435298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Now integrated into our Helm release workflow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For every Helm release made, you will be able to download an Excel summary of all of the licenses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48009-10B9-8E4B-8776-E992D4834CB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2AACA5-9B98-274E-8DF2-0EC23EF46A88}" type="datetime5">
              <a:rPr lang="en-AU" smtClean="0"/>
              <a:pPr/>
              <a:t>9-Sep-19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470286D1-B9FF-7A4F-9AEA-2F0C3417E10E}"/>
              </a:ext>
            </a:extLst>
          </p:cNvPr>
          <p:cNvSpPr txBox="1">
            <a:spLocks/>
          </p:cNvSpPr>
          <p:nvPr/>
        </p:nvSpPr>
        <p:spPr>
          <a:xfrm>
            <a:off x="404735" y="381001"/>
            <a:ext cx="11174579" cy="41036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667" b="1" i="0" kern="1200" baseline="0">
                <a:solidFill>
                  <a:srgbClr val="2D648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License-Scanning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3D231B-44C0-714D-8510-20195AAB6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27600"/>
            <a:ext cx="12192000" cy="1930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1DE389-D65A-2549-A9E5-DA1798EB7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7" y="2569028"/>
            <a:ext cx="12192000" cy="253274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1BFC0F7-88B1-014C-8AB2-BB7AAF8DBFBA}"/>
                  </a:ext>
                </a:extLst>
              </p14:cNvPr>
              <p14:cNvContentPartPr/>
              <p14:nvPr/>
            </p14:nvContentPartPr>
            <p14:xfrm>
              <a:off x="3531440" y="5367960"/>
              <a:ext cx="2063880" cy="4795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1BFC0F7-88B1-014C-8AB2-BB7AAF8DBFB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2800" y="5358960"/>
                <a:ext cx="2081520" cy="4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2169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3A9A4-6E31-F64B-90F4-F3DCE4BCA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355183"/>
            <a:ext cx="10972800" cy="435298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But what to do about existing viral licenses?</a:t>
            </a:r>
          </a:p>
          <a:p>
            <a:pPr marL="958835" lvl="1" indent="-342900">
              <a:lnSpc>
                <a:spcPct val="200000"/>
              </a:lnSpc>
              <a:buFontTx/>
              <a:buChar char="-"/>
            </a:pPr>
            <a:r>
              <a:rPr lang="en-US" dirty="0"/>
              <a:t>Work on removing dependencies as we can.</a:t>
            </a:r>
          </a:p>
          <a:p>
            <a:pPr marL="958835" lvl="1" indent="-342900">
              <a:lnSpc>
                <a:spcPct val="200000"/>
              </a:lnSpc>
              <a:buFontTx/>
              <a:buChar char="-"/>
            </a:pPr>
            <a:r>
              <a:rPr lang="en-US" dirty="0"/>
              <a:t>Submit updates to packages and hope that maintainers will release new versions.</a:t>
            </a:r>
          </a:p>
          <a:p>
            <a:pPr marL="1418140" lvl="2" indent="-342900">
              <a:lnSpc>
                <a:spcPct val="200000"/>
              </a:lnSpc>
              <a:buFontTx/>
              <a:buChar char="-"/>
            </a:pPr>
            <a:r>
              <a:rPr lang="en-US" dirty="0"/>
              <a:t>This has already been done… now we are just waiting.</a:t>
            </a:r>
          </a:p>
          <a:p>
            <a:pPr marL="958835" lvl="1" indent="-342900">
              <a:lnSpc>
                <a:spcPct val="200000"/>
              </a:lnSpc>
              <a:buFontTx/>
              <a:buChar char="-"/>
            </a:pPr>
            <a:endParaRPr lang="en-US" dirty="0"/>
          </a:p>
          <a:p>
            <a:pPr lvl="1" indent="0">
              <a:lnSpc>
                <a:spcPct val="200000"/>
              </a:lnSpc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 of now, there is no real method to replace or swap out dependencies in NodeJS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0D0CAF7-6D7D-244E-BB3C-83B2359C9374}"/>
              </a:ext>
            </a:extLst>
          </p:cNvPr>
          <p:cNvSpPr txBox="1">
            <a:spLocks/>
          </p:cNvSpPr>
          <p:nvPr/>
        </p:nvSpPr>
        <p:spPr>
          <a:xfrm>
            <a:off x="404735" y="381001"/>
            <a:ext cx="11174579" cy="41036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667" b="1" i="0" kern="1200" baseline="0">
                <a:solidFill>
                  <a:srgbClr val="2D648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License-Scanning</a:t>
            </a:r>
          </a:p>
        </p:txBody>
      </p:sp>
    </p:spTree>
    <p:extLst>
      <p:ext uri="{BB962C8B-B14F-4D97-AF65-F5344CB8AC3E}">
        <p14:creationId xmlns:p14="http://schemas.microsoft.com/office/powerpoint/2010/main" val="4292550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403873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our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package.json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files, we are strict with locking down dependencies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great for producing reliable, reproduceable code, but can make it hard to stay up to date with dependencies</a:t>
            </a: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Dependabot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does this for us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also has an integrated vulnerability checker which sends regular security alerts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We’ve also integrated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npm’s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native audit tool into our CI/CD pipeline. 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 new vulnerabilities are found after committing code, it’s not going to be built!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C4C07-DBA2-AA4E-A2EA-5E9DA008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Dependency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178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3A9A4-6E31-F64B-90F4-F3DCE4BCA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5751" y="251800"/>
            <a:ext cx="10972800" cy="694766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>
                <a:latin typeface="Avenir Next Medium" panose="020B0503020202020204" pitchFamily="34" charset="0"/>
              </a:rPr>
              <a:t>1. Automatically creates PRs when new packages are available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BDE58-C151-DF4A-A1C6-ED1507D88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51" y="861892"/>
            <a:ext cx="7930342" cy="1021794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4277E34-0482-9249-8F4A-60114E68E2AC}"/>
              </a:ext>
            </a:extLst>
          </p:cNvPr>
          <p:cNvSpPr txBox="1">
            <a:spLocks/>
          </p:cNvSpPr>
          <p:nvPr/>
        </p:nvSpPr>
        <p:spPr>
          <a:xfrm>
            <a:off x="585751" y="1930012"/>
            <a:ext cx="10916959" cy="6947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latin typeface="Avenir Next Medium" panose="020B0503020202020204" pitchFamily="34" charset="0"/>
              </a:rPr>
              <a:t>2. Triggers CI/CD Pipelines</a:t>
            </a:r>
          </a:p>
          <a:p>
            <a:pPr algn="r">
              <a:lnSpc>
                <a:spcPct val="200000"/>
              </a:lnSpc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074ED6-EF56-064C-B15C-7659F15A1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31" y="2493778"/>
            <a:ext cx="4656342" cy="1692626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B9FAC945-8F24-1B4B-9122-ABFF73983361}"/>
              </a:ext>
            </a:extLst>
          </p:cNvPr>
          <p:cNvSpPr txBox="1">
            <a:spLocks/>
          </p:cNvSpPr>
          <p:nvPr/>
        </p:nvSpPr>
        <p:spPr>
          <a:xfrm>
            <a:off x="609600" y="4348812"/>
            <a:ext cx="10972800" cy="69476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 b="0" i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Next" panose="020B05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dirty="0">
                <a:latin typeface="Avenir Next Medium" panose="020B0503020202020204" pitchFamily="34" charset="0"/>
              </a:rPr>
              <a:t>3. Automatically Rebases when new commits are made to master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956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B2B9DC-69CD-664D-9DA1-84B7369CF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3025933"/>
            <a:ext cx="10972800" cy="1828193"/>
          </a:xfrm>
        </p:spPr>
        <p:txBody>
          <a:bodyPr anchor="ctr"/>
          <a:lstStyle/>
          <a:p>
            <a:r>
              <a:rPr lang="en-US" sz="6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OSS Lab Investigation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9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018683-F764-8C42-9097-DC55609C9F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53E839E5-F1D2-CD46-8686-D3CED563E3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3025933"/>
            <a:ext cx="10972800" cy="1828193"/>
          </a:xfrm>
        </p:spPr>
        <p:txBody>
          <a:bodyPr anchor="ctr"/>
          <a:lstStyle/>
          <a:p>
            <a:r>
              <a:rPr lang="en-US" sz="6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It’s time to get </a:t>
            </a:r>
            <a:r>
              <a:rPr lang="en-US" sz="60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Mojaloopy</a:t>
            </a:r>
            <a:r>
              <a:rPr lang="en-US" sz="6000" dirty="0"/>
              <a:t>.</a:t>
            </a:r>
            <a:endParaRPr lang="en-US" sz="6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9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4" y="2838162"/>
            <a:ext cx="10972800" cy="1477328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Investigate what an “OSS Lab” looks like, how it fits in with other efforts in the community, and determine what might be worth pursuing.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C4C07-DBA2-AA4E-A2EA-5E9DA008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OSS Lab Investigation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584F6D-8543-6D43-B36D-C896F51C5EA0}"/>
              </a:ext>
            </a:extLst>
          </p:cNvPr>
          <p:cNvSpPr/>
          <p:nvPr/>
        </p:nvSpPr>
        <p:spPr>
          <a:xfrm>
            <a:off x="537064" y="2307047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Goal for PI7:</a:t>
            </a:r>
          </a:p>
        </p:txBody>
      </p:sp>
    </p:spTree>
    <p:extLst>
      <p:ext uri="{BB962C8B-B14F-4D97-AF65-F5344CB8AC3E}">
        <p14:creationId xmlns:p14="http://schemas.microsoft.com/office/powerpoint/2010/main" val="300245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499508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OSS Maintenance + Management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Upgraded Health Checks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License Scanning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Dependency and Vulnerability Management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OSS Lab Workstream Report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Summary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Overview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Recommendations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Other Contributions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Helm + Deployment Fixes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Pool Party Updates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C4C07-DBA2-AA4E-A2EA-5E9DA008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Object Illustration- Beachball by Ceraisian-Alchemist on ...">
            <a:extLst>
              <a:ext uri="{FF2B5EF4-FFF2-40B4-BE49-F238E27FC236}">
                <a16:creationId xmlns:a16="http://schemas.microsoft.com/office/drawing/2014/main" id="{CA15AC17-0CB3-BB40-9390-2B23D09D5E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404" t="20597"/>
          <a:stretch/>
        </p:blipFill>
        <p:spPr>
          <a:xfrm>
            <a:off x="3663107" y="5561926"/>
            <a:ext cx="449245" cy="37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0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177577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Produced a discussion document available on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linkClick r:id="rId2"/>
              </a:rPr>
              <a:t>https://bit.ly/2mauhB5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linkClick r:id="rId3"/>
              </a:rPr>
              <a:t>https://github.com/mojaloop/documentation/blob/master/discussions/workbench.md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B480A5-EB65-724C-8C0A-3A4CA16B9D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r="251" b="40879"/>
          <a:stretch/>
        </p:blipFill>
        <p:spPr>
          <a:xfrm>
            <a:off x="780656" y="2976880"/>
            <a:ext cx="9218734" cy="334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51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3767891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Tool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device used to carry out a function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 tools for different functions: You wouldn't use a screwdriver to drive a nail.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a Mojaloop context, one example of a tool is the Bank Oracle</a:t>
            </a:r>
          </a:p>
          <a:p>
            <a:pPr marL="958835" lvl="1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indent="-457200">
              <a:buAutoNum type="arabicPeriod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Workbench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Combines different tools together in one place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 example, a hand plane, table saw and chisel can make up a woodworking workbench, while a hacksaw, file and angle grinder can make up a metalworking workbench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the Mojaloop parlance, tools to test my DFSP's JWS keys are in a different workbench than tools that demonstrate to a fintech how wholesale APIs can work on top of Mojaloop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 - Nomenclature</a:t>
            </a:r>
          </a:p>
        </p:txBody>
      </p:sp>
    </p:spTree>
    <p:extLst>
      <p:ext uri="{BB962C8B-B14F-4D97-AF65-F5344CB8AC3E}">
        <p14:creationId xmlns:p14="http://schemas.microsoft.com/office/powerpoint/2010/main" val="3802540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3226076"/>
          </a:xfrm>
        </p:spPr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Lab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lab is a place you go to run experiments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run experiments in order to learn, and test our assumptions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single lab combines multiple workbenches together in one place</a:t>
            </a:r>
          </a:p>
          <a:p>
            <a:pPr lvl="1" indent="0"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AutoNum type="arabicPeriod" startAt="3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Simulator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tool that simplifies or abstracts away some function so you can test one thing at a time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Pilots train with simulators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before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flying a real life, dangerous and expensive plane.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Within Mojaloop: a simulator can simulate interacting with some component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 - Nomenclature</a:t>
            </a:r>
          </a:p>
        </p:txBody>
      </p:sp>
    </p:spTree>
    <p:extLst>
      <p:ext uri="{BB962C8B-B14F-4D97-AF65-F5344CB8AC3E}">
        <p14:creationId xmlns:p14="http://schemas.microsoft.com/office/powerpoint/2010/main" val="3777713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3981283"/>
          </a:xfrm>
        </p:spPr>
        <p:txBody>
          <a:bodyPr/>
          <a:lstStyle/>
          <a:p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Many of these go without saying… but let’s say them regardless.</a:t>
            </a:r>
          </a:p>
          <a:p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Gates Foundation wants to encourage adoption for Mojaloop at all levels (not just the ‘big fish’)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don't need a lab environment to serve the needs of a Switch deployment or implementing DFSP - these needs will be met elsewhere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Mojaloop OSS Community wants to make itself attractive to all</a:t>
            </a:r>
          </a:p>
          <a:p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 – Assumptions</a:t>
            </a:r>
          </a:p>
        </p:txBody>
      </p:sp>
    </p:spTree>
    <p:extLst>
      <p:ext uri="{BB962C8B-B14F-4D97-AF65-F5344CB8AC3E}">
        <p14:creationId xmlns:p14="http://schemas.microsoft.com/office/powerpoint/2010/main" val="1722941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387869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DFSPs needing to integrate with </a:t>
            </a:r>
            <a:r>
              <a:rPr lang="en-AU" dirty="0" err="1"/>
              <a:t>Mojaloop</a:t>
            </a:r>
            <a:r>
              <a:rPr lang="en-AU" dirty="0"/>
              <a:t>: (shorthand: Implementing DFSP)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Organisations/Individuals wishing to learn about </a:t>
            </a:r>
            <a:r>
              <a:rPr lang="en-AU" dirty="0" err="1"/>
              <a:t>Mojaloop</a:t>
            </a:r>
            <a:r>
              <a:rPr lang="en-AU" dirty="0"/>
              <a:t> and wanting to build and test functionality or use cases as a DFSP (shorthand: Evaluating DFSP)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Organisations/Individuals wishing to learn about </a:t>
            </a:r>
            <a:r>
              <a:rPr lang="en-AU" dirty="0" err="1"/>
              <a:t>Mojaloop</a:t>
            </a:r>
            <a:r>
              <a:rPr lang="en-AU" dirty="0"/>
              <a:t> and wanting to build and test functionality or use cases as a Hub Operator (shorthand: Evaluating Hub Operators)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Regulators, Organisations or Individuals wishing to understand and evaluate </a:t>
            </a:r>
            <a:r>
              <a:rPr lang="en-AU" dirty="0" err="1"/>
              <a:t>Mojaloop</a:t>
            </a:r>
            <a:r>
              <a:rPr lang="en-AU" dirty="0"/>
              <a:t> and how it might impact their existing service (shorthand: General Evaluators)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 – Primary users</a:t>
            </a:r>
          </a:p>
        </p:txBody>
      </p:sp>
    </p:spTree>
    <p:extLst>
      <p:ext uri="{BB962C8B-B14F-4D97-AF65-F5344CB8AC3E}">
        <p14:creationId xmlns:p14="http://schemas.microsoft.com/office/powerpoint/2010/main" val="3345509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45559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Systems Integrators wishing to offer </a:t>
            </a:r>
            <a:r>
              <a:rPr lang="en-AU" dirty="0" err="1"/>
              <a:t>Mojaloop</a:t>
            </a:r>
            <a:r>
              <a:rPr lang="en-AU" dirty="0"/>
              <a:t> as a Service or pieces of </a:t>
            </a:r>
            <a:r>
              <a:rPr lang="en-AU" dirty="0" err="1"/>
              <a:t>Mojaloop</a:t>
            </a:r>
            <a:r>
              <a:rPr lang="en-AU" dirty="0"/>
              <a:t> integration as a Service (Systems integrator)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Individual Contributors (including bug bounty hunters?) (Individual Contributor)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 err="1"/>
              <a:t>Fintechs</a:t>
            </a:r>
            <a:r>
              <a:rPr lang="en-AU" dirty="0"/>
              <a:t> operating on top of or who will operate on top of a </a:t>
            </a:r>
            <a:r>
              <a:rPr lang="en-AU" dirty="0" err="1"/>
              <a:t>mojaloop</a:t>
            </a:r>
            <a:r>
              <a:rPr lang="en-AU" dirty="0"/>
              <a:t>-enabled switch (</a:t>
            </a:r>
            <a:r>
              <a:rPr lang="en-AU" dirty="0" err="1"/>
              <a:t>Mojaloop</a:t>
            </a:r>
            <a:r>
              <a:rPr lang="en-AU" dirty="0"/>
              <a:t>-powered fintech)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3rd Party App Provider interacting with wholesale mobile money APIs, selling integrations to </a:t>
            </a:r>
            <a:r>
              <a:rPr lang="en-AU" dirty="0" err="1"/>
              <a:t>fintechs</a:t>
            </a:r>
            <a:r>
              <a:rPr lang="en-AU" dirty="0"/>
              <a:t> and the like (3rd party app provider)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dirty="0"/>
              <a:t>Financial Advocates, who are interested in promoting </a:t>
            </a:r>
            <a:r>
              <a:rPr lang="en-AU" dirty="0" err="1"/>
              <a:t>Mojaloop</a:t>
            </a:r>
            <a:r>
              <a:rPr lang="en-AU" dirty="0"/>
              <a:t> and other technologies that help drive financial inclusion (Financial Inclusion Advocates)</a:t>
            </a:r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 – Secondary users</a:t>
            </a:r>
          </a:p>
        </p:txBody>
      </p:sp>
    </p:spTree>
    <p:extLst>
      <p:ext uri="{BB962C8B-B14F-4D97-AF65-F5344CB8AC3E}">
        <p14:creationId xmlns:p14="http://schemas.microsoft.com/office/powerpoint/2010/main" val="21762098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4760790"/>
          </a:xfrm>
        </p:spPr>
        <p:txBody>
          <a:bodyPr/>
          <a:lstStyle/>
          <a:p>
            <a:pPr marL="457200" indent="-457200">
              <a:spcAft>
                <a:spcPts val="3200"/>
              </a:spcAft>
              <a:buAutoNum type="alphaLcPeriod"/>
            </a:pPr>
            <a:r>
              <a:rPr lang="en-AU" dirty="0"/>
              <a:t>Test a </a:t>
            </a:r>
            <a:r>
              <a:rPr lang="en-AU" dirty="0" err="1"/>
              <a:t>Mojaloop</a:t>
            </a:r>
            <a:r>
              <a:rPr lang="en-AU" dirty="0"/>
              <a:t> compatible DFSP implementation  </a:t>
            </a:r>
          </a:p>
          <a:p>
            <a:pPr marL="457200" indent="-457200">
              <a:spcAft>
                <a:spcPts val="3200"/>
              </a:spcAft>
              <a:buAutoNum type="alphaLcPeriod"/>
            </a:pPr>
            <a:r>
              <a:rPr lang="en-AU" dirty="0"/>
              <a:t>Validate assumptions about </a:t>
            </a:r>
            <a:r>
              <a:rPr lang="en-AU" dirty="0" err="1"/>
              <a:t>Mojaloop</a:t>
            </a:r>
            <a:r>
              <a:rPr lang="en-AU" dirty="0"/>
              <a:t>  </a:t>
            </a:r>
          </a:p>
          <a:p>
            <a:pPr marL="457200" indent="-457200">
              <a:spcAft>
                <a:spcPts val="3200"/>
              </a:spcAft>
              <a:buAutoNum type="alphaLcPeriod"/>
            </a:pPr>
            <a:r>
              <a:rPr lang="en-AU" dirty="0"/>
              <a:t>View and use a reference implementation  </a:t>
            </a:r>
          </a:p>
          <a:p>
            <a:pPr marL="457200" indent="-457200">
              <a:spcAft>
                <a:spcPts val="3200"/>
              </a:spcAft>
              <a:buAutoNum type="alphaLcPeriod"/>
            </a:pPr>
            <a:r>
              <a:rPr lang="en-AU" dirty="0"/>
              <a:t>Learn about </a:t>
            </a:r>
            <a:r>
              <a:rPr lang="en-AU" dirty="0" err="1"/>
              <a:t>Mojaloop</a:t>
            </a:r>
            <a:r>
              <a:rPr lang="en-AU" dirty="0"/>
              <a:t> internals  </a:t>
            </a:r>
          </a:p>
          <a:p>
            <a:pPr marL="457200" indent="-457200">
              <a:spcAft>
                <a:spcPts val="3200"/>
              </a:spcAft>
              <a:buAutoNum type="alphaLcPeriod"/>
            </a:pPr>
            <a:r>
              <a:rPr lang="en-AU" dirty="0"/>
              <a:t>Learn about </a:t>
            </a:r>
            <a:r>
              <a:rPr lang="en-AU" dirty="0" err="1"/>
              <a:t>Mojaloop</a:t>
            </a:r>
            <a:r>
              <a:rPr lang="en-AU" dirty="0"/>
              <a:t>-enabled switches and associated use cases (technology)</a:t>
            </a:r>
          </a:p>
          <a:p>
            <a:pPr marL="457200" indent="-457200">
              <a:spcAft>
                <a:spcPts val="3200"/>
              </a:spcAft>
              <a:buAutoNum type="alphaLcPeriod"/>
            </a:pPr>
            <a:r>
              <a:rPr lang="en-AU" dirty="0"/>
              <a:t> Assess how </a:t>
            </a:r>
            <a:r>
              <a:rPr lang="en-AU" dirty="0" err="1"/>
              <a:t>Mojaloop</a:t>
            </a:r>
            <a:r>
              <a:rPr lang="en-AU" dirty="0"/>
              <a:t> will change fintech business landscape  </a:t>
            </a:r>
          </a:p>
          <a:p>
            <a:pPr marL="457200" indent="-457200">
              <a:spcAft>
                <a:spcPts val="3200"/>
              </a:spcAft>
              <a:buAutoNum type="alphaLcPeriod"/>
            </a:pPr>
            <a:r>
              <a:rPr lang="en-AU" dirty="0"/>
              <a:t>Be able to demonstrate a value proposition for DFSPs/</a:t>
            </a:r>
            <a:r>
              <a:rPr lang="en-AU" dirty="0" err="1"/>
              <a:t>Fintechs</a:t>
            </a:r>
            <a:r>
              <a:rPr lang="en-AU" dirty="0"/>
              <a:t>/etc. to use </a:t>
            </a:r>
            <a:r>
              <a:rPr lang="en-AU" dirty="0" err="1"/>
              <a:t>mojaloop</a:t>
            </a:r>
            <a:r>
              <a:rPr lang="en-AU" dirty="0"/>
              <a:t> (instead of technology _x_)</a:t>
            </a:r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 – Use Cases</a:t>
            </a:r>
          </a:p>
        </p:txBody>
      </p:sp>
    </p:spTree>
    <p:extLst>
      <p:ext uri="{BB962C8B-B14F-4D97-AF65-F5344CB8AC3E}">
        <p14:creationId xmlns:p14="http://schemas.microsoft.com/office/powerpoint/2010/main" val="232754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EEFDB8-3866-314F-86CD-C4CE57EE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53" y="411290"/>
            <a:ext cx="11174579" cy="410369"/>
          </a:xfrm>
        </p:spPr>
        <p:txBody>
          <a:bodyPr/>
          <a:lstStyle/>
          <a:p>
            <a:r>
              <a:rPr lang="en-US" dirty="0"/>
              <a:t>Use Case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E307FE-E881-6F4E-9D2E-099E1703A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35175"/>
              </p:ext>
            </p:extLst>
          </p:nvPr>
        </p:nvGraphicFramePr>
        <p:xfrm>
          <a:off x="251167" y="944881"/>
          <a:ext cx="11757953" cy="529336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52148">
                  <a:extLst>
                    <a:ext uri="{9D8B030D-6E8A-4147-A177-3AD203B41FA5}">
                      <a16:colId xmlns:a16="http://schemas.microsoft.com/office/drawing/2014/main" val="2609046633"/>
                    </a:ext>
                  </a:extLst>
                </a:gridCol>
                <a:gridCol w="1187341">
                  <a:extLst>
                    <a:ext uri="{9D8B030D-6E8A-4147-A177-3AD203B41FA5}">
                      <a16:colId xmlns:a16="http://schemas.microsoft.com/office/drawing/2014/main" val="1917234333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913695611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3506982324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908798132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4001530344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2805464032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1351149836"/>
                    </a:ext>
                  </a:extLst>
                </a:gridCol>
              </a:tblGrid>
              <a:tr h="481215">
                <a:tc>
                  <a:txBody>
                    <a:bodyPr/>
                    <a:lstStyle/>
                    <a:p>
                      <a:pPr algn="l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a. Test DFSP Impl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b. Validate Assumptions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c. Reference </a:t>
                      </a:r>
                      <a:r>
                        <a:rPr lang="en-AU" sz="1200" dirty="0" err="1"/>
                        <a:t>Impl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d. Learn Internals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e. Learn about Tech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f. Evaluate Business Cases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g. Demonstrate ML Value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84384902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User: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941190875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1. Implementing DFSP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78532160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/>
                        <a:t>2. Evalutating DFSP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35054494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3. Evaluating Hub Operator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073995724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/>
                        <a:t>4. General Evaluator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47833577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/>
                        <a:t>5. Systems Integrator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9672543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/>
                        <a:t>6. Individual Contributor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736022016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7. </a:t>
                      </a:r>
                      <a:r>
                        <a:rPr lang="en-AU" sz="1200" dirty="0" err="1"/>
                        <a:t>Mojaloop</a:t>
                      </a:r>
                      <a:r>
                        <a:rPr lang="en-AU" sz="1200" dirty="0"/>
                        <a:t>-powered fintech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589980147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8. 3rd Party App Provider</a:t>
                      </a:r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831094491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9. Financial Inclusion Advocates</a:t>
                      </a:r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2775783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436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EEFDB8-3866-314F-86CD-C4CE57EE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53" y="411290"/>
            <a:ext cx="11174579" cy="410369"/>
          </a:xfrm>
        </p:spPr>
        <p:txBody>
          <a:bodyPr/>
          <a:lstStyle/>
          <a:p>
            <a:r>
              <a:rPr lang="en-US" dirty="0"/>
              <a:t>Use Case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28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E307FE-E881-6F4E-9D2E-099E1703A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524921"/>
              </p:ext>
            </p:extLst>
          </p:nvPr>
        </p:nvGraphicFramePr>
        <p:xfrm>
          <a:off x="251167" y="944881"/>
          <a:ext cx="11757953" cy="5293365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1752148">
                  <a:extLst>
                    <a:ext uri="{9D8B030D-6E8A-4147-A177-3AD203B41FA5}">
                      <a16:colId xmlns:a16="http://schemas.microsoft.com/office/drawing/2014/main" val="2609046633"/>
                    </a:ext>
                  </a:extLst>
                </a:gridCol>
                <a:gridCol w="1187341">
                  <a:extLst>
                    <a:ext uri="{9D8B030D-6E8A-4147-A177-3AD203B41FA5}">
                      <a16:colId xmlns:a16="http://schemas.microsoft.com/office/drawing/2014/main" val="1917234333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913695611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3506982324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908798132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4001530344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2805464032"/>
                    </a:ext>
                  </a:extLst>
                </a:gridCol>
                <a:gridCol w="1469744">
                  <a:extLst>
                    <a:ext uri="{9D8B030D-6E8A-4147-A177-3AD203B41FA5}">
                      <a16:colId xmlns:a16="http://schemas.microsoft.com/office/drawing/2014/main" val="1351149836"/>
                    </a:ext>
                  </a:extLst>
                </a:gridCol>
              </a:tblGrid>
              <a:tr h="481215">
                <a:tc>
                  <a:txBody>
                    <a:bodyPr/>
                    <a:lstStyle/>
                    <a:p>
                      <a:pPr algn="l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a. Test DFSP Impl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b. Validate Assumptions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c. Reference </a:t>
                      </a:r>
                      <a:r>
                        <a:rPr lang="en-AU" sz="1200" dirty="0" err="1"/>
                        <a:t>Impl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d. Learn Internals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e. Learn about Tech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f. Evaluate Business Cases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g. Demonstrate ML Value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84384902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User: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941190875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1. Implementing DFSP</a:t>
                      </a:r>
                      <a:endParaRPr lang="en-AU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en-AU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en-AU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78532160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b="1"/>
                        <a:t>2. Evalutating DFSP</a:t>
                      </a:r>
                      <a:endParaRPr lang="en-AU" sz="1200" b="1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X</a:t>
                      </a:r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/>
                        <a:t>X</a:t>
                      </a:r>
                      <a:endParaRPr lang="en-AU" sz="1200" b="1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b="1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/>
                        <a:t>X</a:t>
                      </a:r>
                      <a:endParaRPr lang="en-AU" sz="1200" b="1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/>
                        <a:t>X</a:t>
                      </a:r>
                      <a:endParaRPr lang="en-AU" sz="1200" b="1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35054494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3. Evaluating Hub Operator</a:t>
                      </a:r>
                      <a:endParaRPr lang="en-AU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en-AU" sz="120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en-AU" sz="120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X</a:t>
                      </a:r>
                      <a:endParaRPr lang="en-AU" sz="120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solidFill>
                          <a:schemeClr val="bg1">
                            <a:lumMod val="65000"/>
                          </a:schemeClr>
                        </a:solidFill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073995724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/>
                        <a:t>4. General Evaluator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47833577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5. Systems Integrator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9672543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/>
                        <a:t>6. Individual Contributor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/>
                        <a:t>X</a:t>
                      </a:r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736022016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b="1" dirty="0"/>
                        <a:t>7. </a:t>
                      </a:r>
                      <a:r>
                        <a:rPr lang="en-AU" sz="1200" b="1" dirty="0" err="1"/>
                        <a:t>Mojaloop</a:t>
                      </a:r>
                      <a:r>
                        <a:rPr lang="en-AU" sz="1200" b="1" dirty="0"/>
                        <a:t>-powered fintech</a:t>
                      </a:r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b="1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X</a:t>
                      </a:r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b="1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/>
                        <a:t>X</a:t>
                      </a:r>
                      <a:endParaRPr lang="en-AU" sz="1200" b="1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X</a:t>
                      </a:r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b="1" dirty="0"/>
                        <a:t>X</a:t>
                      </a:r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589980147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8. 3rd Party App Provider</a:t>
                      </a:r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831094491"/>
                  </a:ext>
                </a:extLst>
              </a:tr>
              <a:tr h="481215">
                <a:tc>
                  <a:txBody>
                    <a:bodyPr/>
                    <a:lstStyle/>
                    <a:p>
                      <a:pPr algn="l"/>
                      <a:r>
                        <a:rPr lang="en-AU" sz="1200" dirty="0"/>
                        <a:t>9. Financial Inclusion Advocates</a:t>
                      </a:r>
                      <a:endParaRPr lang="en-AU" sz="1200" b="1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200" dirty="0"/>
                        <a:t>X</a:t>
                      </a:r>
                      <a:endParaRPr lang="en-AU" sz="1200" dirty="0">
                        <a:latin typeface="Avenir Next" panose="020B0503020202020204" pitchFamily="34" charset="0"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27757837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2BDBEED-1774-C548-97CA-B7DD3F4FDDBB}"/>
                  </a:ext>
                </a:extLst>
              </p14:cNvPr>
              <p14:cNvContentPartPr/>
              <p14:nvPr/>
            </p14:nvContentPartPr>
            <p14:xfrm>
              <a:off x="62120" y="2291760"/>
              <a:ext cx="1935000" cy="618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2BDBEED-1774-C548-97CA-B7DD3F4FDD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20" y="2282760"/>
                <a:ext cx="1952640" cy="63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F537695-0DEB-E54A-9ED6-FD799CE30F81}"/>
                  </a:ext>
                </a:extLst>
              </p14:cNvPr>
              <p14:cNvContentPartPr/>
              <p14:nvPr/>
            </p14:nvContentPartPr>
            <p14:xfrm>
              <a:off x="31880" y="4698360"/>
              <a:ext cx="1872360" cy="647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F537695-0DEB-E54A-9ED6-FD799CE30F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40" y="4689720"/>
                <a:ext cx="1890000" cy="66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6744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296EC-D3CB-E24A-9692-AF292A7788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53A13E-6156-DE46-A1EA-1CD948A0A253}"/>
              </a:ext>
            </a:extLst>
          </p:cNvPr>
          <p:cNvSpPr txBox="1"/>
          <p:nvPr/>
        </p:nvSpPr>
        <p:spPr>
          <a:xfrm>
            <a:off x="609600" y="3429000"/>
            <a:ext cx="6766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D648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Let’s Dive a Little Deeper…</a:t>
            </a:r>
            <a:endParaRPr lang="en-US" sz="3600" b="1" i="0" dirty="0">
              <a:solidFill>
                <a:srgbClr val="2D6486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pic>
        <p:nvPicPr>
          <p:cNvPr id="8" name="Picture 7" descr="Object Illustration- Beachball by Ceraisian-Alchemist on ...">
            <a:extLst>
              <a:ext uri="{FF2B5EF4-FFF2-40B4-BE49-F238E27FC236}">
                <a16:creationId xmlns:a16="http://schemas.microsoft.com/office/drawing/2014/main" id="{5254FA8E-FD3E-A545-8E7C-E9C3F218A6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404" t="20597"/>
          <a:stretch/>
        </p:blipFill>
        <p:spPr>
          <a:xfrm>
            <a:off x="5637697" y="3315166"/>
            <a:ext cx="916605" cy="7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4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B2B9DC-69CD-664D-9DA1-84B7369CF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3025933"/>
            <a:ext cx="10972800" cy="1828193"/>
          </a:xfrm>
        </p:spPr>
        <p:txBody>
          <a:bodyPr anchor="ctr"/>
          <a:lstStyle/>
          <a:p>
            <a:r>
              <a:rPr lang="en-US" sz="6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OSS Maintenance +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249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A1DA6-DAAE-9743-8EAE-D1C623A69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673" y="1018220"/>
            <a:ext cx="11174579" cy="574644"/>
          </a:xfrm>
        </p:spPr>
        <p:txBody>
          <a:bodyPr numCol="1"/>
          <a:lstStyle/>
          <a:p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Evaluating DFSP: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Organizations/Individuals wishing to learn about Mojaloop and wanting to build and test functionality or use cases as a DFSP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8083A8-4108-F749-8733-60C241E7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Deep Dive – Evaluating DFSP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47EF6-8564-F441-BE5B-226233881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2709A-E422-B841-B676-FF71C2154927}"/>
              </a:ext>
            </a:extLst>
          </p:cNvPr>
          <p:cNvSpPr/>
          <p:nvPr/>
        </p:nvSpPr>
        <p:spPr>
          <a:xfrm>
            <a:off x="362672" y="1819714"/>
            <a:ext cx="11174579" cy="4428000"/>
          </a:xfrm>
          <a:prstGeom prst="rect">
            <a:avLst/>
          </a:prstGeom>
        </p:spPr>
        <p:txBody>
          <a:bodyPr wrap="square" numCol="2" spcCol="144000">
            <a:noAutofit/>
          </a:bodyPr>
          <a:lstStyle/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Cases: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Validate assumptions about Mojaloop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View and play with a reference implementation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Learn about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mojaloop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-enabled hubs and associated use cases (technology perspective)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Assess how Mojaloop will affect their business in the future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Outputs: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help to onboard to the Mojaloop ecosystem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help to understand the technology, where it works well, and the potential pitfalls/drawbacks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minimize investment in getting things working so they can focus on building out use case prototypes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take them from little to no understanding of Mojaloop -&gt; demonstrating real prototypes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Inputs: 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Improved Mojaloop documentation specific for this role.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- Think about and design the documentation and onboarding flow specifically for *Evaluating DFSPs*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 - Documentation should be approachable by product manager etc. with little technical knowledge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Technical deep dive on the technology behind Mojaloop, why, how it works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Improved guides for up and running on 2-3 major kubernetes providers, self service and install scripts 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Helm charts for 1-2 simulators/labs that can be spun up alongside a switch, with opinionated pre-configured settings</a:t>
            </a:r>
          </a:p>
        </p:txBody>
      </p:sp>
    </p:spTree>
    <p:extLst>
      <p:ext uri="{BB962C8B-B14F-4D97-AF65-F5344CB8AC3E}">
        <p14:creationId xmlns:p14="http://schemas.microsoft.com/office/powerpoint/2010/main" val="2853415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EA1DA6-DAAE-9743-8EAE-D1C623A699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673" y="1018220"/>
            <a:ext cx="11174579" cy="574644"/>
          </a:xfrm>
        </p:spPr>
        <p:txBody>
          <a:bodyPr numCol="1"/>
          <a:lstStyle/>
          <a:p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Mojaloop Powered Fintech: </a:t>
            </a:r>
            <a:r>
              <a:rPr lang="en-US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Fintechs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operating on top of or who will operate on top of a Mojaloop-enabled switch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8083A8-4108-F749-8733-60C241E7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 Deep Dive – Mojaloop Powered Fintech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47EF6-8564-F441-BE5B-226233881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62709A-E422-B841-B676-FF71C2154927}"/>
              </a:ext>
            </a:extLst>
          </p:cNvPr>
          <p:cNvSpPr/>
          <p:nvPr/>
        </p:nvSpPr>
        <p:spPr>
          <a:xfrm>
            <a:off x="362672" y="1819714"/>
            <a:ext cx="11174579" cy="4428000"/>
          </a:xfrm>
          <a:prstGeom prst="rect">
            <a:avLst/>
          </a:prstGeom>
        </p:spPr>
        <p:txBody>
          <a:bodyPr wrap="square" numCol="2" spcCol="144000">
            <a:noAutofit/>
          </a:bodyPr>
          <a:lstStyle/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Cases: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Validate assumptions about Mojaloop (how it works, what it does, what it </a:t>
            </a:r>
            <a:r>
              <a:rPr lang="en-US" sz="16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doesn't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do)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Learn how Mojaloop is aligned with wholesale APIs, and what it would take to get a DFSP using these APIs over a Mojaloop switch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Learn about Mojaloop enabled hubs and associated use cases (technology perspective)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Assess how Mojaloop will affect their business in the future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Outputs: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Understand how Mojaloop and Wholesale APIs fit together (or don't)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Enable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Fintechs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interact with Mojaloop over 1 or 2 wholesale banking APIs (e.g. GSMA MM API)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take them from little to no understanding of Mojaloop -&gt; demonstrating real prototypes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Inputs: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Improved Mojaloop documentation specific for this role.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Documentation or working document on how Mojaloop will work with wholesale APIs</a:t>
            </a: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Self-deployed lab environment with DFSP that expose some wholesale APIs with basic functionality for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Fintechs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test against</a:t>
            </a:r>
          </a:p>
        </p:txBody>
      </p:sp>
    </p:spTree>
    <p:extLst>
      <p:ext uri="{BB962C8B-B14F-4D97-AF65-F5344CB8AC3E}">
        <p14:creationId xmlns:p14="http://schemas.microsoft.com/office/powerpoint/2010/main" val="1332701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673" y="1532393"/>
            <a:ext cx="11216640" cy="537711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Mifos</a:t>
            </a:r>
            <a:endParaRPr lang="en-US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Extensive progress in this area with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Fineract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Working on Open API integrations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an existing Lab deployment with Mojaloop that is currently being upgraded to work with the latest Helm chart deployments</a:t>
            </a:r>
          </a:p>
          <a:p>
            <a:pPr>
              <a:lnSpc>
                <a:spcPct val="150000"/>
              </a:lnSpc>
            </a:pPr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GSMA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GSMA Mobile Money API – want to see end to end prototypes talking over Mojaloop switch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GSMA Lab covers a wide scope, Mojaloop is one piece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Interested in seeing how GSMA can add the most value to Mojaloop</a:t>
            </a:r>
          </a:p>
          <a:p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 – Other Efforts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6B53189-2171-3C48-B9FC-FAD67A2E209F}"/>
              </a:ext>
            </a:extLst>
          </p:cNvPr>
          <p:cNvSpPr txBox="1">
            <a:spLocks/>
          </p:cNvSpPr>
          <p:nvPr/>
        </p:nvSpPr>
        <p:spPr>
          <a:xfrm>
            <a:off x="362673" y="1018220"/>
            <a:ext cx="11174579" cy="287323"/>
          </a:xfrm>
          <a:prstGeom prst="rect">
            <a:avLst/>
          </a:prstGeom>
        </p:spPr>
        <p:txBody>
          <a:bodyPr vert="horz" lIns="0" tIns="0" rIns="0" bIns="0" numCol="1" rtlCol="0">
            <a:sp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 b="0" i="0" kern="1200" baseline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15935" indent="-247644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75240" indent="-220128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32428" indent="-228594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81150" indent="-268811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won’t cover this all here, but it’s important to keep in mind…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897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673" y="1532393"/>
            <a:ext cx="11216640" cy="3345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ModusBox</a:t>
            </a:r>
            <a:endParaRPr lang="en-US" b="1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Open sourced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SDK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Scheme Adapter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(building blocks for building lab environments quickly)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Want to be able to show ‘how the engine works’ and build confidence for non-technical stakeholders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Interested in Mojaloop Lab as a place for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fintechs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learn and test concepts on top of Mojaloop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can we assist orgs. With little-to-no technical capacity to become confident with Mojaloop?</a:t>
            </a: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 – Other Efforts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6B53189-2171-3C48-B9FC-FAD67A2E209F}"/>
              </a:ext>
            </a:extLst>
          </p:cNvPr>
          <p:cNvSpPr txBox="1">
            <a:spLocks/>
          </p:cNvSpPr>
          <p:nvPr/>
        </p:nvSpPr>
        <p:spPr>
          <a:xfrm>
            <a:off x="362673" y="1018220"/>
            <a:ext cx="11174579" cy="287323"/>
          </a:xfrm>
          <a:prstGeom prst="rect">
            <a:avLst/>
          </a:prstGeom>
        </p:spPr>
        <p:txBody>
          <a:bodyPr vert="horz" lIns="0" tIns="0" rIns="0" bIns="0" numCol="1" rtlCol="0">
            <a:sp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 b="0" i="0" kern="1200" baseline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15935" indent="-247644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75240" indent="-220128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32428" indent="-228594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81150" indent="-268811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won’t cover this all here, but it’s important to keep in mind…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20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2673" y="1532393"/>
            <a:ext cx="11216640" cy="376372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Find a target user that we can build a lab for/with</a:t>
            </a:r>
          </a:p>
          <a:p>
            <a:pPr lvl="1" indent="0">
              <a:buNone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 Perhaps one of the more serious hackathon teams?</a:t>
            </a: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Address and improve documentation gaps: driving from a role-specific perspective</a:t>
            </a:r>
          </a:p>
          <a:p>
            <a:pPr marL="457200" indent="-457200">
              <a:buFont typeface="Arial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Mojaloop over Spreadsheet Demo</a:t>
            </a:r>
          </a:p>
          <a:p>
            <a:pPr marL="457200" indent="-457200">
              <a:buFont typeface="Arial"/>
              <a:buAutoNum type="arabicPeriod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indent="-457200">
              <a:buFont typeface="Arial"/>
              <a:buAutoNum type="arabicPeriod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Build a self-service lab prototype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Opinionated set of helm charts that can be deployed alongside general switch</a:t>
            </a:r>
          </a:p>
          <a:p>
            <a:pPr marL="958835" lvl="1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Gather feedback from the community, and see where and how people are using it (or not)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1E239DD-99B5-6D4F-8A59-5E080737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OSS Lab Investigation – Our Recommendations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6B53189-2171-3C48-B9FC-FAD67A2E209F}"/>
              </a:ext>
            </a:extLst>
          </p:cNvPr>
          <p:cNvSpPr txBox="1">
            <a:spLocks/>
          </p:cNvSpPr>
          <p:nvPr/>
        </p:nvSpPr>
        <p:spPr>
          <a:xfrm>
            <a:off x="362673" y="1018220"/>
            <a:ext cx="11174579" cy="287323"/>
          </a:xfrm>
          <a:prstGeom prst="rect">
            <a:avLst/>
          </a:prstGeom>
        </p:spPr>
        <p:txBody>
          <a:bodyPr vert="horz" lIns="0" tIns="0" rIns="0" bIns="0" numCol="1" rtlCol="0">
            <a:sp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None/>
              <a:tabLst/>
              <a:defRPr sz="1867" b="0" i="0" kern="1200" baseline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15935" indent="-247644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075240" indent="-220128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532428" indent="-228594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981150" indent="-268811" algn="l" defTabSz="609585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charset="0"/>
              <a:buChar char="•"/>
              <a:tabLst/>
              <a:defRPr sz="18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 won’t cover this all here, but it’s important to keep in mind…</a:t>
            </a:r>
            <a:endParaRPr lang="en-US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057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B2B9DC-69CD-664D-9DA1-84B7369CF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3025933"/>
            <a:ext cx="10972800" cy="1828193"/>
          </a:xfrm>
        </p:spPr>
        <p:txBody>
          <a:bodyPr anchor="ctr"/>
          <a:lstStyle/>
          <a:p>
            <a:r>
              <a:rPr lang="en-US" sz="6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Other Contributions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63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201101"/>
            <a:ext cx="10972800" cy="4035079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Active in OSS Community meetings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Design Authority Participation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Misc. bug fixes and improvements</a:t>
            </a:r>
          </a:p>
          <a:p>
            <a:pPr marL="958835" lvl="1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Helm and Deployment fixes</a:t>
            </a:r>
          </a:p>
          <a:p>
            <a:pPr marL="958835" lvl="1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Improving the local development environment with docker-compose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Pool Party</a:t>
            </a:r>
          </a:p>
          <a:p>
            <a:pPr marL="958835" lvl="1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Was planned for Sprint 5</a:t>
            </a:r>
          </a:p>
          <a:p>
            <a:pPr marL="958835" lvl="1" indent="-342900">
              <a:lnSpc>
                <a:spcPct val="15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Ended up going to the beach…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C4C07-DBA2-AA4E-A2EA-5E9DA008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35" y="380969"/>
            <a:ext cx="11174579" cy="410433"/>
          </a:xfrm>
        </p:spPr>
        <p:txBody>
          <a:bodyPr/>
          <a:lstStyle/>
          <a:p>
            <a:r>
              <a:rPr lang="en-US" dirty="0"/>
              <a:t>Other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4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5C4C07-DBA2-AA4E-A2EA-5E9DA0089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35" y="380969"/>
            <a:ext cx="11174579" cy="410433"/>
          </a:xfrm>
        </p:spPr>
        <p:txBody>
          <a:bodyPr/>
          <a:lstStyle/>
          <a:p>
            <a:r>
              <a:rPr lang="en-US" dirty="0"/>
              <a:t>Other Contributions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7EE98C-0837-D446-B38B-EFAEC5134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6898C-3AE0-0F42-AEB9-583992CFA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800" y="-894080"/>
            <a:ext cx="12547600" cy="94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16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296EC-D3CB-E24A-9692-AF292A7788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073DB4-F163-3246-8DA0-96FCD8867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51" y="222510"/>
            <a:ext cx="6151897" cy="6151897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6445C07B-A330-D94F-A794-B311B278E72A}"/>
              </a:ext>
            </a:extLst>
          </p:cNvPr>
          <p:cNvSpPr/>
          <p:nvPr/>
        </p:nvSpPr>
        <p:spPr>
          <a:xfrm>
            <a:off x="4947249" y="1785668"/>
            <a:ext cx="2717321" cy="1155940"/>
          </a:xfrm>
          <a:custGeom>
            <a:avLst/>
            <a:gdLst>
              <a:gd name="connsiteX0" fmla="*/ 1203385 w 2717321"/>
              <a:gd name="connsiteY0" fmla="*/ 86264 h 1155940"/>
              <a:gd name="connsiteX1" fmla="*/ 1065362 w 2717321"/>
              <a:gd name="connsiteY1" fmla="*/ 219974 h 1155940"/>
              <a:gd name="connsiteX2" fmla="*/ 953219 w 2717321"/>
              <a:gd name="connsiteY2" fmla="*/ 172528 h 1155940"/>
              <a:gd name="connsiteX3" fmla="*/ 780691 w 2717321"/>
              <a:gd name="connsiteY3" fmla="*/ 146649 h 1155940"/>
              <a:gd name="connsiteX4" fmla="*/ 491706 w 2717321"/>
              <a:gd name="connsiteY4" fmla="*/ 263106 h 1155940"/>
              <a:gd name="connsiteX5" fmla="*/ 0 w 2717321"/>
              <a:gd name="connsiteY5" fmla="*/ 431321 h 1155940"/>
              <a:gd name="connsiteX6" fmla="*/ 99204 w 2717321"/>
              <a:gd name="connsiteY6" fmla="*/ 1155940 h 1155940"/>
              <a:gd name="connsiteX7" fmla="*/ 388189 w 2717321"/>
              <a:gd name="connsiteY7" fmla="*/ 1052423 h 1155940"/>
              <a:gd name="connsiteX8" fmla="*/ 435634 w 2717321"/>
              <a:gd name="connsiteY8" fmla="*/ 944592 h 1155940"/>
              <a:gd name="connsiteX9" fmla="*/ 746185 w 2717321"/>
              <a:gd name="connsiteY9" fmla="*/ 884207 h 1155940"/>
              <a:gd name="connsiteX10" fmla="*/ 966159 w 2717321"/>
              <a:gd name="connsiteY10" fmla="*/ 862641 h 1155940"/>
              <a:gd name="connsiteX11" fmla="*/ 1155940 w 2717321"/>
              <a:gd name="connsiteY11" fmla="*/ 780690 h 1155940"/>
              <a:gd name="connsiteX12" fmla="*/ 1315528 w 2717321"/>
              <a:gd name="connsiteY12" fmla="*/ 845389 h 1155940"/>
              <a:gd name="connsiteX13" fmla="*/ 1621766 w 2717321"/>
              <a:gd name="connsiteY13" fmla="*/ 720306 h 1155940"/>
              <a:gd name="connsiteX14" fmla="*/ 1785668 w 2717321"/>
              <a:gd name="connsiteY14" fmla="*/ 737558 h 1155940"/>
              <a:gd name="connsiteX15" fmla="*/ 2027208 w 2717321"/>
              <a:gd name="connsiteY15" fmla="*/ 690113 h 1155940"/>
              <a:gd name="connsiteX16" fmla="*/ 2178170 w 2717321"/>
              <a:gd name="connsiteY16" fmla="*/ 659921 h 1155940"/>
              <a:gd name="connsiteX17" fmla="*/ 2247181 w 2717321"/>
              <a:gd name="connsiteY17" fmla="*/ 720306 h 1155940"/>
              <a:gd name="connsiteX18" fmla="*/ 2346385 w 2717321"/>
              <a:gd name="connsiteY18" fmla="*/ 767751 h 1155940"/>
              <a:gd name="connsiteX19" fmla="*/ 2544793 w 2717321"/>
              <a:gd name="connsiteY19" fmla="*/ 733245 h 1155940"/>
              <a:gd name="connsiteX20" fmla="*/ 2549106 w 2717321"/>
              <a:gd name="connsiteY20" fmla="*/ 319177 h 1155940"/>
              <a:gd name="connsiteX21" fmla="*/ 2562045 w 2717321"/>
              <a:gd name="connsiteY21" fmla="*/ 280358 h 1155940"/>
              <a:gd name="connsiteX22" fmla="*/ 2717321 w 2717321"/>
              <a:gd name="connsiteY22" fmla="*/ 306238 h 1155940"/>
              <a:gd name="connsiteX23" fmla="*/ 2687128 w 2717321"/>
              <a:gd name="connsiteY23" fmla="*/ 30192 h 1155940"/>
              <a:gd name="connsiteX24" fmla="*/ 2122098 w 2717321"/>
              <a:gd name="connsiteY24" fmla="*/ 0 h 1155940"/>
              <a:gd name="connsiteX25" fmla="*/ 2057400 w 2717321"/>
              <a:gd name="connsiteY25" fmla="*/ 34506 h 1155940"/>
              <a:gd name="connsiteX26" fmla="*/ 1919377 w 2717321"/>
              <a:gd name="connsiteY26" fmla="*/ 0 h 1155940"/>
              <a:gd name="connsiteX27" fmla="*/ 1751162 w 2717321"/>
              <a:gd name="connsiteY27" fmla="*/ 4313 h 1155940"/>
              <a:gd name="connsiteX28" fmla="*/ 1673525 w 2717321"/>
              <a:gd name="connsiteY28" fmla="*/ 21566 h 1155940"/>
              <a:gd name="connsiteX29" fmla="*/ 1643332 w 2717321"/>
              <a:gd name="connsiteY29" fmla="*/ 73324 h 1155940"/>
              <a:gd name="connsiteX30" fmla="*/ 1479430 w 2717321"/>
              <a:gd name="connsiteY30" fmla="*/ 30192 h 1155940"/>
              <a:gd name="connsiteX31" fmla="*/ 1345721 w 2717321"/>
              <a:gd name="connsiteY31" fmla="*/ 47445 h 1155940"/>
              <a:gd name="connsiteX32" fmla="*/ 1203385 w 2717321"/>
              <a:gd name="connsiteY32" fmla="*/ 86264 h 1155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717321" h="1155940">
                <a:moveTo>
                  <a:pt x="1203385" y="86264"/>
                </a:moveTo>
                <a:lnTo>
                  <a:pt x="1065362" y="219974"/>
                </a:lnTo>
                <a:lnTo>
                  <a:pt x="953219" y="172528"/>
                </a:lnTo>
                <a:lnTo>
                  <a:pt x="780691" y="146649"/>
                </a:lnTo>
                <a:lnTo>
                  <a:pt x="491706" y="263106"/>
                </a:lnTo>
                <a:lnTo>
                  <a:pt x="0" y="431321"/>
                </a:lnTo>
                <a:lnTo>
                  <a:pt x="99204" y="1155940"/>
                </a:lnTo>
                <a:lnTo>
                  <a:pt x="388189" y="1052423"/>
                </a:lnTo>
                <a:lnTo>
                  <a:pt x="435634" y="944592"/>
                </a:lnTo>
                <a:lnTo>
                  <a:pt x="746185" y="884207"/>
                </a:lnTo>
                <a:lnTo>
                  <a:pt x="966159" y="862641"/>
                </a:lnTo>
                <a:lnTo>
                  <a:pt x="1155940" y="780690"/>
                </a:lnTo>
                <a:lnTo>
                  <a:pt x="1315528" y="845389"/>
                </a:lnTo>
                <a:lnTo>
                  <a:pt x="1621766" y="720306"/>
                </a:lnTo>
                <a:lnTo>
                  <a:pt x="1785668" y="737558"/>
                </a:lnTo>
                <a:lnTo>
                  <a:pt x="2027208" y="690113"/>
                </a:lnTo>
                <a:lnTo>
                  <a:pt x="2178170" y="659921"/>
                </a:lnTo>
                <a:lnTo>
                  <a:pt x="2247181" y="720306"/>
                </a:lnTo>
                <a:lnTo>
                  <a:pt x="2346385" y="767751"/>
                </a:lnTo>
                <a:lnTo>
                  <a:pt x="2544793" y="733245"/>
                </a:lnTo>
                <a:cubicBezTo>
                  <a:pt x="2546231" y="595222"/>
                  <a:pt x="2547668" y="457200"/>
                  <a:pt x="2549106" y="319177"/>
                </a:cubicBezTo>
                <a:lnTo>
                  <a:pt x="2562045" y="280358"/>
                </a:lnTo>
                <a:lnTo>
                  <a:pt x="2717321" y="306238"/>
                </a:lnTo>
                <a:lnTo>
                  <a:pt x="2687128" y="30192"/>
                </a:lnTo>
                <a:lnTo>
                  <a:pt x="2122098" y="0"/>
                </a:lnTo>
                <a:lnTo>
                  <a:pt x="2057400" y="34506"/>
                </a:lnTo>
                <a:lnTo>
                  <a:pt x="1919377" y="0"/>
                </a:lnTo>
                <a:lnTo>
                  <a:pt x="1751162" y="4313"/>
                </a:lnTo>
                <a:lnTo>
                  <a:pt x="1673525" y="21566"/>
                </a:lnTo>
                <a:lnTo>
                  <a:pt x="1643332" y="73324"/>
                </a:lnTo>
                <a:lnTo>
                  <a:pt x="1479430" y="30192"/>
                </a:lnTo>
                <a:lnTo>
                  <a:pt x="1345721" y="47445"/>
                </a:lnTo>
                <a:lnTo>
                  <a:pt x="1203385" y="86264"/>
                </a:lnTo>
                <a:close/>
              </a:path>
            </a:pathLst>
          </a:custGeom>
          <a:solidFill>
            <a:srgbClr val="EA25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55FF0-4F8B-9E41-9BB7-F6B66D0350F7}"/>
              </a:ext>
            </a:extLst>
          </p:cNvPr>
          <p:cNvSpPr txBox="1"/>
          <p:nvPr/>
        </p:nvSpPr>
        <p:spPr>
          <a:xfrm rot="20874259">
            <a:off x="5050766" y="1664471"/>
            <a:ext cx="3170207" cy="114817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algn="l"/>
            <a:r>
              <a:rPr lang="en-US" sz="6000" b="1" dirty="0">
                <a:ln w="38100">
                  <a:solidFill>
                    <a:srgbClr val="2E3129"/>
                  </a:solidFill>
                </a:ln>
                <a:solidFill>
                  <a:srgbClr val="FAFDFF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ooper Black" panose="0208090404030B020404" pitchFamily="18" charset="77"/>
                <a:ea typeface="Helvetica Neue" panose="02000503000000020004" pitchFamily="2" charset="0"/>
                <a:cs typeface="Helvetica Neue" panose="02000503000000020004" pitchFamily="2" charset="0"/>
              </a:rPr>
              <a:t>MOJA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C97F41-0BE2-1047-BACA-C2D153AE92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3" t="26011" r="40685" b="61503"/>
          <a:stretch/>
        </p:blipFill>
        <p:spPr>
          <a:xfrm rot="13796969">
            <a:off x="5766815" y="1884687"/>
            <a:ext cx="658368" cy="768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C53A13E-6156-DE46-A1EA-1CD948A0A253}"/>
              </a:ext>
            </a:extLst>
          </p:cNvPr>
          <p:cNvSpPr txBox="1"/>
          <p:nvPr/>
        </p:nvSpPr>
        <p:spPr>
          <a:xfrm>
            <a:off x="274320" y="3423920"/>
            <a:ext cx="482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D648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Brand Deal Idea?</a:t>
            </a:r>
            <a:endParaRPr lang="en-US" sz="3600" b="1" i="0" dirty="0">
              <a:solidFill>
                <a:srgbClr val="2D6486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971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6296EC-D3CB-E24A-9692-AF292A7788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7D5D3A-49A0-D644-A11B-4AF70FC596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2288840"/>
            <a:ext cx="10972800" cy="997196"/>
          </a:xfrm>
        </p:spPr>
        <p:txBody>
          <a:bodyPr/>
          <a:lstStyle/>
          <a:p>
            <a:r>
              <a:rPr lang="en-US" sz="72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9DFBF-1E07-F840-B017-DD51C494DEC9}"/>
              </a:ext>
            </a:extLst>
          </p:cNvPr>
          <p:cNvSpPr txBox="1"/>
          <p:nvPr/>
        </p:nvSpPr>
        <p:spPr>
          <a:xfrm>
            <a:off x="5219700" y="4920886"/>
            <a:ext cx="6493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2D648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  <a:hlinkClick r:id="rId2"/>
              </a:rPr>
              <a:t>lewisd@crosslaketech.com</a:t>
            </a:r>
            <a:endParaRPr lang="en-US" sz="2800" b="1" dirty="0">
              <a:solidFill>
                <a:srgbClr val="2D6486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  <a:p>
            <a:pPr algn="r"/>
            <a:r>
              <a:rPr lang="en-US" sz="2000" b="1" dirty="0">
                <a:solidFill>
                  <a:srgbClr val="2D648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…or hit me up on Slack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7B92C-5163-1D4D-884F-3302EDA97BD3}"/>
              </a:ext>
            </a:extLst>
          </p:cNvPr>
          <p:cNvSpPr txBox="1"/>
          <p:nvPr/>
        </p:nvSpPr>
        <p:spPr>
          <a:xfrm>
            <a:off x="609600" y="3429000"/>
            <a:ext cx="4826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2D648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Any Questions?</a:t>
            </a:r>
            <a:endParaRPr lang="en-US" sz="3600" b="1" i="0" dirty="0">
              <a:solidFill>
                <a:srgbClr val="2D6486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271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B2B9DC-69CD-664D-9DA1-84B7369CF4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" y="3025933"/>
            <a:ext cx="10972800" cy="1828193"/>
          </a:xfrm>
        </p:spPr>
        <p:txBody>
          <a:bodyPr anchor="ctr"/>
          <a:lstStyle/>
          <a:p>
            <a:r>
              <a:rPr lang="en-US" sz="60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Let’s get </a:t>
            </a:r>
            <a:r>
              <a:rPr lang="en-US" sz="60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Mojaloopy</a:t>
            </a:r>
            <a:endParaRPr lang="en-US" sz="600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89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3560CF-53A9-F346-AC34-7E7EBAE828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873760"/>
            <a:ext cx="10972800" cy="550064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Improving health check reports for all core services</a:t>
            </a: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help make Kubernetes scheduler ‘smarter’</a:t>
            </a:r>
          </a:p>
          <a:p>
            <a:pPr marL="342900" indent="-342900"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Also aids in developer and hub operator debugging and maintenance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5C4C07-DBA2-AA4E-A2EA-5E9DA008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Checks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3F59B9-27F8-C24F-9112-B8A03E64C2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4C7260-FA7B-1745-A908-CD124F574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22513" y="1547632"/>
            <a:ext cx="3911600" cy="280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B8273-2A7A-E047-8D67-D04458AB0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6"/>
          <a:stretch/>
        </p:blipFill>
        <p:spPr>
          <a:xfrm>
            <a:off x="6783793" y="1547633"/>
            <a:ext cx="3026906" cy="28066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C5A2CB-D164-AA47-8A06-9CDE6E8B5DFD}"/>
              </a:ext>
            </a:extLst>
          </p:cNvPr>
          <p:cNvSpPr txBox="1"/>
          <p:nvPr/>
        </p:nvSpPr>
        <p:spPr>
          <a:xfrm>
            <a:off x="1622513" y="443672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BEFORE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7C74FA-C990-FB4F-9345-FAB852D86368}"/>
              </a:ext>
            </a:extLst>
          </p:cNvPr>
          <p:cNvSpPr txBox="1"/>
          <p:nvPr/>
        </p:nvSpPr>
        <p:spPr>
          <a:xfrm>
            <a:off x="6554806" y="4436722"/>
            <a:ext cx="3484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443110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3A9A4-6E31-F64B-90F4-F3DCE4BCA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2003366"/>
            <a:ext cx="10972800" cy="435298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Ensure we are free from viral licenses (e.g. GPL)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Making sure we </a:t>
            </a:r>
            <a:r>
              <a:rPr lang="en-US" b="1" dirty="0"/>
              <a:t>stay </a:t>
            </a:r>
            <a:r>
              <a:rPr lang="en-US" dirty="0"/>
              <a:t>free from viral licenses (integrated into the CI/CI Pipeline)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Allow us to run license scans across all repos at once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/>
              <a:t>Maintain a blacklist of disallowed licenses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EFDB8-3866-314F-86CD-C4CE57EE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71" y="211734"/>
            <a:ext cx="10972801" cy="769074"/>
          </a:xfrm>
        </p:spPr>
        <p:txBody>
          <a:bodyPr/>
          <a:lstStyle/>
          <a:p>
            <a:r>
              <a:rPr lang="en-US" dirty="0"/>
              <a:t>License-Scanning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48009-10B9-8E4B-8776-E992D4834CB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2AACA5-9B98-274E-8DF2-0EC23EF46A88}" type="datetime5">
              <a:rPr lang="en-AU" smtClean="0"/>
              <a:pPr/>
              <a:t>9-Sep-19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86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3A9A4-6E31-F64B-90F4-F3DCE4BCA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1522494"/>
            <a:ext cx="10972800" cy="435298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>
                <a:hlinkClick r:id="rId2"/>
              </a:rPr>
              <a:t>https://github.com/mojaloop/license-scanner</a:t>
            </a:r>
            <a:endParaRPr lang="en-US" dirty="0"/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b="1" dirty="0"/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EFDB8-3866-314F-86CD-C4CE57EE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73" y="381227"/>
            <a:ext cx="10972801" cy="401882"/>
          </a:xfrm>
        </p:spPr>
        <p:txBody>
          <a:bodyPr/>
          <a:lstStyle/>
          <a:p>
            <a:r>
              <a:rPr lang="en-US" dirty="0"/>
              <a:t>Introducing: License-Scanner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48009-10B9-8E4B-8776-E992D4834CB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2AACA5-9B98-274E-8DF2-0EC23EF46A88}" type="datetime5">
              <a:rPr lang="en-AU" smtClean="0"/>
              <a:pPr/>
              <a:t>9-Sep-19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B85415-560D-844E-B1D8-A7D334F0E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7" y="2385836"/>
            <a:ext cx="12192000" cy="329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58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3A9A4-6E31-F64B-90F4-F3DCE4BCA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4" y="1201101"/>
            <a:ext cx="10972800" cy="435298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https://github.com/mojaloop/license-scanner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Maintains a blacklist of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licenses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a whitelist of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packages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CI Mode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Integrates with existing CI/CD Pipeline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Standalone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Runs against many repositories at once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Rules can be updated via Pull Request to the license-scanner repo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EEFDB8-3866-314F-86CD-C4CE57EE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33" y="365316"/>
            <a:ext cx="10972801" cy="431573"/>
          </a:xfrm>
        </p:spPr>
        <p:txBody>
          <a:bodyPr/>
          <a:lstStyle/>
          <a:p>
            <a:r>
              <a:rPr lang="en-US" dirty="0"/>
              <a:t>Introducing: License-Scanner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48009-10B9-8E4B-8776-E992D4834CB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2AACA5-9B98-274E-8DF2-0EC23EF46A88}" type="datetime5">
              <a:rPr lang="en-AU" smtClean="0"/>
              <a:pPr/>
              <a:t>9-Sep-19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441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F3A9A4-6E31-F64B-90F4-F3DCE4BCAD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6513" y="2003366"/>
            <a:ext cx="10972800" cy="435298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200000"/>
              </a:lnSpc>
              <a:buFontTx/>
              <a:buChar char="-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CI/CD Pipeline, license scanner runs in 2 places: </a:t>
            </a:r>
          </a:p>
          <a:p>
            <a:pPr marL="1143000" lvl="1" indent="-457200">
              <a:lnSpc>
                <a:spcPct val="200000"/>
              </a:lnSpc>
              <a:buAutoNum type="arabicPeriod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During the PR approval build, against local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node_modules</a:t>
            </a:r>
            <a:endParaRPr lang="en-US" sz="1500" dirty="0">
              <a:solidFill>
                <a:schemeClr val="tx1">
                  <a:lumMod val="85000"/>
                  <a:lumOff val="15000"/>
                </a:schemeClr>
              </a:solidFill>
              <a:latin typeface="Avenir Next" panose="020B0503020202020204" pitchFamily="34" charset="0"/>
            </a:endParaRPr>
          </a:p>
          <a:p>
            <a:pPr marL="1143000" lvl="1" indent="-457200">
              <a:lnSpc>
                <a:spcPct val="200000"/>
              </a:lnSpc>
              <a:buAutoNum type="arabicPeriod"/>
            </a:pP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During a release, after docker build, against </a:t>
            </a:r>
            <a:r>
              <a:rPr lang="en-US" sz="15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node_modules</a:t>
            </a:r>
            <a:r>
              <a:rPr 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Avenir Next" panose="020B0503020202020204" pitchFamily="34" charset="0"/>
              </a:rPr>
              <a:t> inside a docker image</a:t>
            </a:r>
          </a:p>
          <a:p>
            <a:pPr marL="342900" indent="-342900">
              <a:lnSpc>
                <a:spcPct val="200000"/>
              </a:lnSpc>
              <a:buFontTx/>
              <a:buChar char="-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200000"/>
              </a:lnSpc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6FF78B-C0B7-BD44-9A26-763167A68C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91A16E7-7A4B-8846-8827-0EA931B1AFD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48009-10B9-8E4B-8776-E992D4834CBA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2AACA5-9B98-274E-8DF2-0EC23EF46A88}" type="datetime5">
              <a:rPr lang="en-AU" smtClean="0"/>
              <a:pPr/>
              <a:t>9-Sep-19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83FD2859-E4B0-1040-9D10-A8C83857C901}"/>
              </a:ext>
            </a:extLst>
          </p:cNvPr>
          <p:cNvSpPr txBox="1">
            <a:spLocks/>
          </p:cNvSpPr>
          <p:nvPr/>
        </p:nvSpPr>
        <p:spPr>
          <a:xfrm>
            <a:off x="404735" y="381001"/>
            <a:ext cx="11174579" cy="41036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2667" b="1" i="0" kern="1200" baseline="0">
                <a:solidFill>
                  <a:srgbClr val="2D6486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 dirty="0"/>
              <a:t>License-Scanning - CI/CD Process</a:t>
            </a:r>
          </a:p>
        </p:txBody>
      </p:sp>
    </p:spTree>
    <p:extLst>
      <p:ext uri="{BB962C8B-B14F-4D97-AF65-F5344CB8AC3E}">
        <p14:creationId xmlns:p14="http://schemas.microsoft.com/office/powerpoint/2010/main" val="20621046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ojaloop">
      <a:dk1>
        <a:srgbClr val="000000"/>
      </a:dk1>
      <a:lt1>
        <a:srgbClr val="FFFFFF"/>
      </a:lt1>
      <a:dk2>
        <a:srgbClr val="3C6988"/>
      </a:dk2>
      <a:lt2>
        <a:srgbClr val="739BA9"/>
      </a:lt2>
      <a:accent1>
        <a:srgbClr val="3E6A89"/>
      </a:accent1>
      <a:accent2>
        <a:srgbClr val="719BAA"/>
      </a:accent2>
      <a:accent3>
        <a:srgbClr val="372C17"/>
      </a:accent3>
      <a:accent4>
        <a:srgbClr val="877518"/>
      </a:accent4>
      <a:accent5>
        <a:srgbClr val="73A8A9"/>
      </a:accent5>
      <a:accent6>
        <a:srgbClr val="C3A474"/>
      </a:accent6>
      <a:hlink>
        <a:srgbClr val="2A6EBB"/>
      </a:hlink>
      <a:folHlink>
        <a:srgbClr val="5C73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5400" b="1" i="0" dirty="0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Gates_MojaloopTemplate_8.3.2018" id="{8C343A30-54A3-B64E-971A-9B4D15A1177F}" vid="{824814CA-CCA2-F943-AD38-AC952D8F22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2986</TotalTime>
  <Words>2147</Words>
  <Application>Microsoft Macintosh PowerPoint</Application>
  <PresentationFormat>Widescreen</PresentationFormat>
  <Paragraphs>369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2" baseType="lpstr">
      <vt:lpstr>Arial</vt:lpstr>
      <vt:lpstr>Avenir Next</vt:lpstr>
      <vt:lpstr>Avenir Next Medium</vt:lpstr>
      <vt:lpstr>Baskerville SemiBold</vt:lpstr>
      <vt:lpstr>Calibri</vt:lpstr>
      <vt:lpstr>Cooper Black</vt:lpstr>
      <vt:lpstr>Courier</vt:lpstr>
      <vt:lpstr>Helvetica Neue</vt:lpstr>
      <vt:lpstr>Helvetica Neue Condensed</vt:lpstr>
      <vt:lpstr>Helvetica Neue Light</vt:lpstr>
      <vt:lpstr>Helvetica Neue Medium</vt:lpstr>
      <vt:lpstr>Helvetica Neue Thin</vt:lpstr>
      <vt:lpstr>1_Office Theme</vt:lpstr>
      <vt:lpstr>PowerPoint Presentation</vt:lpstr>
      <vt:lpstr>OVERVIEW</vt:lpstr>
      <vt:lpstr>PowerPoint Presentation</vt:lpstr>
      <vt:lpstr>PowerPoint Presentation</vt:lpstr>
      <vt:lpstr>Health Checks</vt:lpstr>
      <vt:lpstr>License-Scanning</vt:lpstr>
      <vt:lpstr>Introducing: License-Scanner</vt:lpstr>
      <vt:lpstr>Introducing: License-Scanner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Dependency Management</vt:lpstr>
      <vt:lpstr>PowerPoint Presentation</vt:lpstr>
      <vt:lpstr>PowerPoint Presentation</vt:lpstr>
      <vt:lpstr>PowerPoint Presentation</vt:lpstr>
      <vt:lpstr>OSS Lab Investigation</vt:lpstr>
      <vt:lpstr>OSS Lab Investigation</vt:lpstr>
      <vt:lpstr>OSS Lab Investigation - Nomenclature</vt:lpstr>
      <vt:lpstr>OSS Lab Investigation - Nomenclature</vt:lpstr>
      <vt:lpstr>OSS Lab Investigation – Assumptions</vt:lpstr>
      <vt:lpstr>OSS Lab Investigation – Primary users</vt:lpstr>
      <vt:lpstr>OSS Lab Investigation – Secondary users</vt:lpstr>
      <vt:lpstr>OSS Lab Investigation – Use Cases</vt:lpstr>
      <vt:lpstr>Use Case Matrix</vt:lpstr>
      <vt:lpstr>Use Case Matrix</vt:lpstr>
      <vt:lpstr>PowerPoint Presentation</vt:lpstr>
      <vt:lpstr>Use Case Deep Dive – Evaluating DFSP</vt:lpstr>
      <vt:lpstr>Use Case Deep Dive – Mojaloop Powered Fintech</vt:lpstr>
      <vt:lpstr>OSS Lab Investigation – Other Efforts</vt:lpstr>
      <vt:lpstr>OSS Lab Investigation – Other Efforts</vt:lpstr>
      <vt:lpstr>OSS Lab Investigation – Our Recommendations</vt:lpstr>
      <vt:lpstr>PowerPoint Presentation</vt:lpstr>
      <vt:lpstr>Other Contributions</vt:lpstr>
      <vt:lpstr>Other Contributions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Daly</dc:creator>
  <cp:lastModifiedBy>Lewis Daly</cp:lastModifiedBy>
  <cp:revision>51</cp:revision>
  <dcterms:created xsi:type="dcterms:W3CDTF">2019-09-08T09:01:28Z</dcterms:created>
  <dcterms:modified xsi:type="dcterms:W3CDTF">2019-09-10T10:47:49Z</dcterms:modified>
</cp:coreProperties>
</file>